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8" r:id="rId3"/>
    <p:sldId id="259" r:id="rId4"/>
    <p:sldId id="261" r:id="rId5"/>
    <p:sldId id="281" r:id="rId6"/>
    <p:sldId id="266" r:id="rId7"/>
    <p:sldId id="260" r:id="rId8"/>
    <p:sldId id="295" r:id="rId9"/>
    <p:sldId id="296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7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299" r:id="rId32"/>
    <p:sldId id="325" r:id="rId33"/>
    <p:sldId id="326" r:id="rId34"/>
    <p:sldId id="327" r:id="rId35"/>
    <p:sldId id="328" r:id="rId36"/>
    <p:sldId id="329" r:id="rId37"/>
    <p:sldId id="302" r:id="rId38"/>
    <p:sldId id="330" r:id="rId39"/>
    <p:sldId id="298" r:id="rId40"/>
    <p:sldId id="303" r:id="rId41"/>
    <p:sldId id="336" r:id="rId42"/>
    <p:sldId id="301" r:id="rId43"/>
    <p:sldId id="304" r:id="rId44"/>
    <p:sldId id="335" r:id="rId45"/>
    <p:sldId id="334" r:id="rId46"/>
    <p:sldId id="333" r:id="rId47"/>
    <p:sldId id="332" r:id="rId48"/>
    <p:sldId id="331" r:id="rId49"/>
    <p:sldId id="272" r:id="rId50"/>
    <p:sldId id="280" r:id="rId51"/>
    <p:sldId id="277" r:id="rId52"/>
    <p:sldId id="271" r:id="rId53"/>
    <p:sldId id="294" r:id="rId54"/>
    <p:sldId id="276" r:id="rId55"/>
    <p:sldId id="257" r:id="rId56"/>
    <p:sldId id="262" r:id="rId57"/>
    <p:sldId id="263" r:id="rId58"/>
    <p:sldId id="264" r:id="rId59"/>
    <p:sldId id="269" r:id="rId60"/>
    <p:sldId id="265" r:id="rId61"/>
    <p:sldId id="337" r:id="rId62"/>
    <p:sldId id="267" r:id="rId63"/>
    <p:sldId id="268" r:id="rId64"/>
    <p:sldId id="270" r:id="rId65"/>
    <p:sldId id="273" r:id="rId66"/>
    <p:sldId id="278" r:id="rId67"/>
    <p:sldId id="279" r:id="rId68"/>
    <p:sldId id="282" r:id="rId69"/>
    <p:sldId id="283" r:id="rId70"/>
    <p:sldId id="284" r:id="rId71"/>
    <p:sldId id="285" r:id="rId72"/>
    <p:sldId id="286" r:id="rId73"/>
    <p:sldId id="287" r:id="rId74"/>
    <p:sldId id="288" r:id="rId75"/>
    <p:sldId id="289" r:id="rId76"/>
    <p:sldId id="290" r:id="rId77"/>
    <p:sldId id="291" r:id="rId78"/>
    <p:sldId id="292" r:id="rId79"/>
    <p:sldId id="293" r:id="rId80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Merriweather" pitchFamily="2" charset="77"/>
      <p:regular r:id="rId88"/>
      <p:bold r:id="rId89"/>
      <p:italic r:id="rId90"/>
      <p:boldItalic r:id="rId91"/>
    </p:embeddedFont>
    <p:embeddedFont>
      <p:font typeface="Montserrat" pitchFamily="2" charset="77"/>
      <p:regular r:id="rId92"/>
      <p:bold r:id="rId93"/>
      <p:italic r:id="rId94"/>
      <p:boldItalic r:id="rId95"/>
    </p:embeddedFont>
    <p:embeddedFont>
      <p:font typeface="Open Sans" panose="020B0606030504020204" pitchFamily="34" charset="0"/>
      <p:regular r:id="rId96"/>
      <p:bold r:id="rId97"/>
      <p:italic r:id="rId98"/>
      <p:boldItalic r:id="rId99"/>
    </p:embeddedFont>
    <p:embeddedFont>
      <p:font typeface="Source Code Pro" panose="020B0509030403020204" pitchFamily="49" charset="0"/>
      <p:regular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C31F6A5D-7871-134F-AE88-6920DCA321FD}">
          <p14:sldIdLst>
            <p14:sldId id="256"/>
            <p14:sldId id="258"/>
          </p14:sldIdLst>
        </p14:section>
        <p14:section name="Docker Overview" id="{1A9AB71D-27BA-534A-B427-D4FF28BEC04C}">
          <p14:sldIdLst>
            <p14:sldId id="259"/>
            <p14:sldId id="261"/>
            <p14:sldId id="281"/>
            <p14:sldId id="266"/>
            <p14:sldId id="260"/>
          </p14:sldIdLst>
        </p14:section>
        <p14:section name="Commands" id="{6C3EC609-2354-DD41-9D6D-3D6136ECEF9B}">
          <p14:sldIdLst>
            <p14:sldId id="295"/>
            <p14:sldId id="296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97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299"/>
            <p14:sldId id="325"/>
            <p14:sldId id="326"/>
            <p14:sldId id="327"/>
            <p14:sldId id="328"/>
            <p14:sldId id="329"/>
            <p14:sldId id="302"/>
            <p14:sldId id="330"/>
            <p14:sldId id="298"/>
            <p14:sldId id="303"/>
            <p14:sldId id="336"/>
            <p14:sldId id="301"/>
            <p14:sldId id="304"/>
            <p14:sldId id="335"/>
            <p14:sldId id="334"/>
            <p14:sldId id="333"/>
            <p14:sldId id="332"/>
            <p14:sldId id="331"/>
          </p14:sldIdLst>
        </p14:section>
        <p14:section name="Closure" id="{CDA6B099-524C-0D4A-9BCD-40040E0C4817}">
          <p14:sldIdLst>
            <p14:sldId id="272"/>
            <p14:sldId id="280"/>
            <p14:sldId id="277"/>
          </p14:sldIdLst>
        </p14:section>
        <p14:section name="Extra Slides" id="{C88C2034-4EA8-9248-9847-6FFA5A31F01E}">
          <p14:sldIdLst>
            <p14:sldId id="271"/>
            <p14:sldId id="294"/>
            <p14:sldId id="276"/>
            <p14:sldId id="257"/>
            <p14:sldId id="262"/>
            <p14:sldId id="263"/>
            <p14:sldId id="264"/>
            <p14:sldId id="269"/>
            <p14:sldId id="265"/>
            <p14:sldId id="337"/>
            <p14:sldId id="267"/>
            <p14:sldId id="268"/>
            <p14:sldId id="270"/>
            <p14:sldId id="273"/>
            <p14:sldId id="278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8F6490-FF1E-4C63-924E-3091014337BD}">
  <a:tblStyle styleId="{C18F6490-FF1E-4C63-924E-3091014337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A030C2F-6DCB-4120-96D0-017DAA5590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1"/>
    <p:restoredTop sz="91766"/>
  </p:normalViewPr>
  <p:slideViewPr>
    <p:cSldViewPr snapToGrid="0" snapToObjects="1">
      <p:cViewPr varScale="1">
        <p:scale>
          <a:sx n="123" d="100"/>
          <a:sy n="123" d="100"/>
        </p:scale>
        <p:origin x="126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font" Target="fonts/font17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36AED0-A48C-504F-8313-8588D0D0FA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2E5AE-D0AF-564D-B5A3-E6B3A8578D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B9E5-67F3-344D-A58C-F8163C182885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99C0B-2AEE-3541-87CD-3EE3F95666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4571A-8685-D84A-B285-CD8BC5BBC7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85829-E2CC-E34D-B7B5-5DEAE2361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006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1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9e9a591f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9e9a591f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439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21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9e9a591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9e9a591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9e9a591f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9e9a591f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9e9a591f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9e9a591f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9e9a591f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9e9a591f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9e9a591f6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9e9a591f6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9e9a591f6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9e9a591f6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79e9a591f6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79e9a591f6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9e9a591f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9e9a591f6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8509301c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8509301c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61de4ae0f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61de4ae0f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9e9a591f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9e9a591f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7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85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044100" y="0"/>
            <a:ext cx="60999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815840" y="4083900"/>
            <a:ext cx="6957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2"/>
          <p:cNvSpPr/>
          <p:nvPr/>
        </p:nvSpPr>
        <p:spPr>
          <a:xfrm>
            <a:off x="1747200" y="2787000"/>
            <a:ext cx="1296900" cy="129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blue)">
  <p:cSld name="TITLE_ONLY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rgbClr val="294667"/>
              </a:buClr>
              <a:buSzPts val="1200"/>
              <a:buNone/>
              <a:defRPr sz="1200" b="1">
                <a:solidFill>
                  <a:srgbClr val="294667"/>
                </a:solidFill>
              </a:defRPr>
            </a:lvl1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dark)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2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294667"/>
                </a:solidFill>
              </a:defRPr>
            </a:lvl1pPr>
            <a:lvl2pPr lvl="1" algn="ctr">
              <a:buNone/>
              <a:defRPr>
                <a:solidFill>
                  <a:srgbClr val="294667"/>
                </a:solidFill>
              </a:defRPr>
            </a:lvl2pPr>
            <a:lvl3pPr lvl="2" algn="ctr">
              <a:buNone/>
              <a:defRPr>
                <a:solidFill>
                  <a:srgbClr val="294667"/>
                </a:solidFill>
              </a:defRPr>
            </a:lvl3pPr>
            <a:lvl4pPr lvl="3" algn="ctr">
              <a:buNone/>
              <a:defRPr>
                <a:solidFill>
                  <a:srgbClr val="294667"/>
                </a:solidFill>
              </a:defRPr>
            </a:lvl4pPr>
            <a:lvl5pPr lvl="4" algn="ctr">
              <a:buNone/>
              <a:defRPr>
                <a:solidFill>
                  <a:srgbClr val="294667"/>
                </a:solidFill>
              </a:defRPr>
            </a:lvl5pPr>
            <a:lvl6pPr lvl="5" algn="ctr">
              <a:buNone/>
              <a:defRPr>
                <a:solidFill>
                  <a:srgbClr val="294667"/>
                </a:solidFill>
              </a:defRPr>
            </a:lvl6pPr>
            <a:lvl7pPr lvl="6" algn="ctr">
              <a:buNone/>
              <a:defRPr>
                <a:solidFill>
                  <a:srgbClr val="294667"/>
                </a:solidFill>
              </a:defRPr>
            </a:lvl7pPr>
            <a:lvl8pPr lvl="7" algn="ctr">
              <a:buNone/>
              <a:defRPr>
                <a:solidFill>
                  <a:srgbClr val="294667"/>
                </a:solidFill>
              </a:defRPr>
            </a:lvl8pPr>
            <a:lvl9pPr lvl="8" algn="ctr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bright)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>
  <p:cSld name="BLANK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400"/>
              <a:buNone/>
              <a:defRPr sz="1400">
                <a:solidFill>
                  <a:srgbClr val="FFA800"/>
                </a:solidFill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FFFFFF"/>
                </a:solidFill>
              </a:defRPr>
            </a:lvl1pPr>
            <a:lvl2pPr lvl="1" algn="ctr" rtl="0">
              <a:buNone/>
              <a:defRPr>
                <a:solidFill>
                  <a:srgbClr val="FFFFFF"/>
                </a:solidFill>
              </a:defRPr>
            </a:lvl2pPr>
            <a:lvl3pPr lvl="2" algn="ctr" rtl="0">
              <a:buNone/>
              <a:defRPr>
                <a:solidFill>
                  <a:srgbClr val="FFFFFF"/>
                </a:solidFill>
              </a:defRPr>
            </a:lvl3pPr>
            <a:lvl4pPr lvl="3" algn="ctr" rtl="0">
              <a:buNone/>
              <a:defRPr>
                <a:solidFill>
                  <a:srgbClr val="FFFFFF"/>
                </a:solidFill>
              </a:defRPr>
            </a:lvl4pPr>
            <a:lvl5pPr lvl="4" algn="ctr" rtl="0">
              <a:buNone/>
              <a:defRPr>
                <a:solidFill>
                  <a:srgbClr val="FFFFFF"/>
                </a:solidFill>
              </a:defRPr>
            </a:lvl5pPr>
            <a:lvl6pPr lvl="5" algn="ctr" rtl="0">
              <a:buNone/>
              <a:defRPr>
                <a:solidFill>
                  <a:srgbClr val="FFFFFF"/>
                </a:solidFill>
              </a:defRPr>
            </a:lvl6pPr>
            <a:lvl7pPr lvl="6" algn="ctr" rtl="0">
              <a:buNone/>
              <a:defRPr>
                <a:solidFill>
                  <a:srgbClr val="FFFFFF"/>
                </a:solidFill>
              </a:defRPr>
            </a:lvl7pPr>
            <a:lvl8pPr lvl="7" algn="ctr" rtl="0">
              <a:buNone/>
              <a:defRPr>
                <a:solidFill>
                  <a:srgbClr val="FFFFFF"/>
                </a:solidFill>
              </a:defRPr>
            </a:lvl8pPr>
            <a:lvl9pPr lvl="8" algn="ctr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5136765" y="34861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FFA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00" y="-5800"/>
            <a:ext cx="9144000" cy="5149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-5925"/>
            <a:ext cx="9144000" cy="5149500"/>
          </a:xfrm>
          <a:prstGeom prst="frame">
            <a:avLst>
              <a:gd name="adj1" fmla="val 5041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303650" y="0"/>
            <a:ext cx="536700" cy="88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3593400" y="208667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294667"/>
                </a:solidFill>
              </a:rPr>
              <a:t>“</a:t>
            </a:r>
            <a:endParaRPr sz="6000" b="1">
              <a:solidFill>
                <a:srgbClr val="294667"/>
              </a:solidFill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4303650" y="460700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▪"/>
              <a:defRPr sz="3000" b="1">
                <a:solidFill>
                  <a:srgbClr val="FFFFFF"/>
                </a:solidFill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▫"/>
              <a:defRPr sz="3000" b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right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C200"/>
              </a:buClr>
              <a:buSzPts val="1800"/>
              <a:buChar char="▫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1800"/>
              <a:buChar char="▪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/>
            </a:lvl9pPr>
          </a:lstStyle>
          <a:p>
            <a:endParaRPr/>
          </a:p>
        </p:txBody>
      </p:sp>
      <p:cxnSp>
        <p:nvCxnSpPr>
          <p:cNvPr id="36" name="Google Shape;36;p5"/>
          <p:cNvCxnSpPr/>
          <p:nvPr/>
        </p:nvCxnSpPr>
        <p:spPr>
          <a:xfrm>
            <a:off x="5102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5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right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▫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▪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3578787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- 2 columns left">
  <p:cSld name="TITLE_AND_TWO_COLUMNS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 flipH="1">
            <a:off x="6099775" y="0"/>
            <a:ext cx="30441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/>
          <p:nvPr/>
        </p:nvSpPr>
        <p:spPr>
          <a:xfrm flipH="1">
            <a:off x="0" y="0"/>
            <a:ext cx="60999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434331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3120084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▪"/>
              <a:defRPr sz="1400"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▫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545293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43975" y="0"/>
            <a:ext cx="6099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68;p9"/>
          <p:cNvCxnSpPr/>
          <p:nvPr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" name="Google Shape;69;p9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preserve="1" userDrawn="1">
  <p:cSld name="Title only (white-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05B3A-B698-D540-8BF1-A61E1CAE9761}"/>
              </a:ext>
            </a:extLst>
          </p:cNvPr>
          <p:cNvSpPr txBox="1"/>
          <p:nvPr userDrawn="1"/>
        </p:nvSpPr>
        <p:spPr>
          <a:xfrm>
            <a:off x="2576146" y="77372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rtlCol="0" anchor="ctr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465EF-3DC3-284B-A85A-0C577F271A44}"/>
              </a:ext>
            </a:extLst>
          </p:cNvPr>
          <p:cNvSpPr txBox="1"/>
          <p:nvPr userDrawn="1"/>
        </p:nvSpPr>
        <p:spPr>
          <a:xfrm>
            <a:off x="1163782" y="434109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rtlCol="0" anchor="ctr" anchorCtr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0" name="Google Shape;66;p9">
            <a:extLst>
              <a:ext uri="{FF2B5EF4-FFF2-40B4-BE49-F238E27FC236}">
                <a16:creationId xmlns:a16="http://schemas.microsoft.com/office/drawing/2014/main" id="{E5519308-A2F1-5044-AD03-6F99E20A8AF5}"/>
              </a:ext>
            </a:extLst>
          </p:cNvPr>
          <p:cNvSpPr/>
          <p:nvPr userDrawn="1"/>
        </p:nvSpPr>
        <p:spPr>
          <a:xfrm>
            <a:off x="0" y="0"/>
            <a:ext cx="3044100" cy="51435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67;p9">
            <a:extLst>
              <a:ext uri="{FF2B5EF4-FFF2-40B4-BE49-F238E27FC236}">
                <a16:creationId xmlns:a16="http://schemas.microsoft.com/office/drawing/2014/main" id="{1A172598-44F5-8D43-88F4-8737F4D22E3A}"/>
              </a:ext>
            </a:extLst>
          </p:cNvPr>
          <p:cNvSpPr/>
          <p:nvPr userDrawn="1"/>
        </p:nvSpPr>
        <p:spPr>
          <a:xfrm>
            <a:off x="3043975" y="0"/>
            <a:ext cx="6099900" cy="1549400"/>
          </a:xfrm>
          <a:prstGeom prst="rect">
            <a:avLst/>
          </a:prstGeom>
          <a:solidFill>
            <a:srgbClr val="FFFFFF">
              <a:alpha val="9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68;p9">
            <a:extLst>
              <a:ext uri="{FF2B5EF4-FFF2-40B4-BE49-F238E27FC236}">
                <a16:creationId xmlns:a16="http://schemas.microsoft.com/office/drawing/2014/main" id="{C853221E-1C52-7C4F-B2A6-4AC06CACA0C8}"/>
              </a:ext>
            </a:extLst>
          </p:cNvPr>
          <p:cNvCxnSpPr/>
          <p:nvPr userDrawn="1"/>
        </p:nvCxnSpPr>
        <p:spPr>
          <a:xfrm>
            <a:off x="534892" y="1796050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69;p9">
            <a:extLst>
              <a:ext uri="{FF2B5EF4-FFF2-40B4-BE49-F238E27FC236}">
                <a16:creationId xmlns:a16="http://schemas.microsoft.com/office/drawing/2014/main" id="{EEED86D6-B2D7-9040-B1C0-77DCF1F82110}"/>
              </a:ext>
            </a:extLst>
          </p:cNvPr>
          <p:cNvSpPr/>
          <p:nvPr userDrawn="1"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2946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;p9">
            <a:extLst>
              <a:ext uri="{FF2B5EF4-FFF2-40B4-BE49-F238E27FC236}">
                <a16:creationId xmlns:a16="http://schemas.microsoft.com/office/drawing/2014/main" id="{38FF2AAB-0FF0-3341-8A8E-930083D3A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407" y="1045150"/>
            <a:ext cx="2147398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bg1"/>
                </a:solidFill>
                <a:latin typeface="Andale Mono" panose="020B05090000000000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71;p9">
            <a:extLst>
              <a:ext uri="{FF2B5EF4-FFF2-40B4-BE49-F238E27FC236}">
                <a16:creationId xmlns:a16="http://schemas.microsoft.com/office/drawing/2014/main" id="{30754D9D-C73E-2D45-A86F-BC69879929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67;p9">
            <a:extLst>
              <a:ext uri="{FF2B5EF4-FFF2-40B4-BE49-F238E27FC236}">
                <a16:creationId xmlns:a16="http://schemas.microsoft.com/office/drawing/2014/main" id="{01F8AB5A-10B8-8E4E-AC02-33B773D5B72F}"/>
              </a:ext>
            </a:extLst>
          </p:cNvPr>
          <p:cNvSpPr/>
          <p:nvPr userDrawn="1"/>
        </p:nvSpPr>
        <p:spPr>
          <a:xfrm>
            <a:off x="3049952" y="1549400"/>
            <a:ext cx="6099900" cy="3594100"/>
          </a:xfrm>
          <a:prstGeom prst="rect">
            <a:avLst/>
          </a:prstGeom>
          <a:solidFill>
            <a:schemeClr val="bg2">
              <a:alpha val="96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9A6A43-B10A-E44C-9F7E-FD614385BF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4818" y="1796050"/>
            <a:ext cx="5511875" cy="660390"/>
          </a:xfrm>
        </p:spPr>
        <p:txBody>
          <a:bodyPr anchor="t"/>
          <a:lstStyle>
            <a:lvl1pPr marL="114300" indent="0">
              <a:buNone/>
              <a:defRPr sz="1400" b="1" i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A3F498-3FE5-2C4E-95EC-8135A3D3DF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54818" y="447675"/>
            <a:ext cx="5511875" cy="675275"/>
          </a:xfrm>
        </p:spPr>
        <p:txBody>
          <a:bodyPr anchor="t"/>
          <a:lstStyle>
            <a:lvl1pPr marL="114300" indent="0">
              <a:buNone/>
              <a:defRPr sz="1400" b="1" i="0">
                <a:solidFill>
                  <a:schemeClr val="bg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08798242-D62A-2643-88BF-9C3F6F512E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59436" y="2738158"/>
            <a:ext cx="5511875" cy="660390"/>
          </a:xfrm>
        </p:spPr>
        <p:txBody>
          <a:bodyPr anchor="t"/>
          <a:lstStyle>
            <a:lvl1pPr marL="114300" indent="0">
              <a:buNone/>
              <a:defRPr sz="1400" b="1" i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ECA56F1-141D-E54A-88D9-6BF1D24A51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0718" y="1869938"/>
            <a:ext cx="2279086" cy="2563791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lang="en-GB" sz="1400" b="1" dirty="0" smtClean="0">
                <a:solidFill>
                  <a:srgbClr val="021028"/>
                </a:solidFill>
                <a:latin typeface="Andale Mono" panose="020B0509000000000004" pitchFamily="49" charset="0"/>
                <a:ea typeface="Andale Mono" panose="020B0509000000000004" pitchFamily="49" charset="0"/>
                <a:cs typeface="Andale Mono" panose="020B0509000000000004" pitchFamily="49" charset="0"/>
                <a:sym typeface="Merriweather"/>
              </a:defRPr>
            </a:lvl1pPr>
          </a:lstStyle>
          <a:p>
            <a:pPr lvl="0">
              <a:spcBef>
                <a:spcPts val="0"/>
              </a:spcBef>
              <a:buClr>
                <a:srgbClr val="294667"/>
              </a:buClr>
              <a:buSzPts val="1400"/>
              <a:buFont typeface="Merriweather"/>
              <a:buNone/>
            </a:pPr>
            <a:r>
              <a:rPr lang="en-GB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531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- Text left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325680">
              <a:alpha val="8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▪"/>
              <a:defRPr>
                <a:solidFill>
                  <a:srgbClr val="FFFFFF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▫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542330" y="1519975"/>
            <a:ext cx="4524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/>
          <p:nvPr/>
        </p:nvSpPr>
        <p:spPr>
          <a:xfrm>
            <a:off x="0" y="0"/>
            <a:ext cx="536700" cy="53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294667"/>
                </a:solidFill>
              </a:defRPr>
            </a:lvl1pPr>
            <a:lvl2pPr lvl="1" algn="ctr" rtl="0">
              <a:buNone/>
              <a:defRPr>
                <a:solidFill>
                  <a:srgbClr val="294667"/>
                </a:solidFill>
              </a:defRPr>
            </a:lvl2pPr>
            <a:lvl3pPr lvl="2" algn="ctr" rtl="0">
              <a:buNone/>
              <a:defRPr>
                <a:solidFill>
                  <a:srgbClr val="294667"/>
                </a:solidFill>
              </a:defRPr>
            </a:lvl3pPr>
            <a:lvl4pPr lvl="3" algn="ctr" rtl="0">
              <a:buNone/>
              <a:defRPr>
                <a:solidFill>
                  <a:srgbClr val="294667"/>
                </a:solidFill>
              </a:defRPr>
            </a:lvl4pPr>
            <a:lvl5pPr lvl="4" algn="ctr" rtl="0">
              <a:buNone/>
              <a:defRPr>
                <a:solidFill>
                  <a:srgbClr val="294667"/>
                </a:solidFill>
              </a:defRPr>
            </a:lvl5pPr>
            <a:lvl6pPr lvl="5" algn="ctr" rtl="0">
              <a:buNone/>
              <a:defRPr>
                <a:solidFill>
                  <a:srgbClr val="294667"/>
                </a:solidFill>
              </a:defRPr>
            </a:lvl6pPr>
            <a:lvl7pPr lvl="6" algn="ctr" rtl="0">
              <a:buNone/>
              <a:defRPr>
                <a:solidFill>
                  <a:srgbClr val="294667"/>
                </a:solidFill>
              </a:defRPr>
            </a:lvl7pPr>
            <a:lvl8pPr lvl="7" algn="ctr" rtl="0">
              <a:buNone/>
              <a:defRPr>
                <a:solidFill>
                  <a:srgbClr val="294667"/>
                </a:solidFill>
              </a:defRPr>
            </a:lvl8pPr>
            <a:lvl9pPr lvl="8" algn="ctr" rtl="0">
              <a:buNone/>
              <a:defRPr>
                <a:solidFill>
                  <a:srgbClr val="294667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94667"/>
              </a:buClr>
              <a:buSzPts val="1400"/>
              <a:buFont typeface="Merriweather"/>
              <a:buNone/>
              <a:defRPr b="1">
                <a:solidFill>
                  <a:srgbClr val="294667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▪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Font typeface="Open Sans"/>
              <a:buChar char="▫"/>
              <a:defRPr sz="18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00" b="1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62" r:id="rId8"/>
    <p:sldLayoutId id="2147483652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slidescarnival.com/copyright-and-legal-information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slide" Target="slide6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startupstockphotos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erriweathe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ontsquirrel.com/fonts/open-sans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3679325" y="2753850"/>
            <a:ext cx="4903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 commands in just an hour !</a:t>
            </a:r>
            <a:endParaRPr dirty="0"/>
          </a:p>
        </p:txBody>
      </p:sp>
      <p:grpSp>
        <p:nvGrpSpPr>
          <p:cNvPr id="104" name="Google Shape;104;p15"/>
          <p:cNvGrpSpPr/>
          <p:nvPr/>
        </p:nvGrpSpPr>
        <p:grpSpPr>
          <a:xfrm>
            <a:off x="2021833" y="3108456"/>
            <a:ext cx="755766" cy="671484"/>
            <a:chOff x="5292575" y="3681900"/>
            <a:chExt cx="420150" cy="373275"/>
          </a:xfrm>
        </p:grpSpPr>
        <p:sp>
          <p:nvSpPr>
            <p:cNvPr id="105" name="Google Shape;105;p1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A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8CA35A2-BA1E-3A47-9D65-F5742C368A11}"/>
              </a:ext>
            </a:extLst>
          </p:cNvPr>
          <p:cNvSpPr txBox="1"/>
          <p:nvPr/>
        </p:nvSpPr>
        <p:spPr>
          <a:xfrm>
            <a:off x="4253948" y="62616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rtlCol="0" anchor="ctr" anchorCtr="0">
            <a:noAutofit/>
          </a:bodyPr>
          <a:lstStyle/>
          <a:p>
            <a:pPr algn="l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build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build [OPTIONS] CONTAINER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build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Build an image from a </a:t>
            </a:r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8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commit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commit [OPTIONS] CONTAINER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commit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Create a new image from a container’s changes</a:t>
            </a:r>
          </a:p>
        </p:txBody>
      </p:sp>
    </p:spTree>
    <p:extLst>
      <p:ext uri="{BB962C8B-B14F-4D97-AF65-F5344CB8AC3E}">
        <p14:creationId xmlns:p14="http://schemas.microsoft.com/office/powerpoint/2010/main" val="392660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cp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cp [OPTIONS] CONTAINER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Copy files/folders between a container and the local filesystem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create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create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create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Create a new container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2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diff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diff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diff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Inspect changes to files or directories on a container's filesystem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events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events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events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Get real time events from the server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72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exec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exec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exec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Run a command in a running container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69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export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export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export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Export a container's filesystem as a tar archive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96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history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history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history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Show the history of an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24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images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images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List images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ctrTitle" idx="4294967295"/>
          </p:nvPr>
        </p:nvSpPr>
        <p:spPr>
          <a:xfrm>
            <a:off x="1275150" y="11277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800"/>
                </a:solidFill>
              </a:rPr>
              <a:t>Namaste!</a:t>
            </a:r>
            <a:endParaRPr sz="2400" dirty="0">
              <a:solidFill>
                <a:srgbClr val="FFA800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4294967295"/>
          </p:nvPr>
        </p:nvSpPr>
        <p:spPr>
          <a:xfrm>
            <a:off x="1275150" y="20694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</a:rPr>
              <a:t>I am Prasad Honrao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I am here because we share a passion - </a:t>
            </a:r>
            <a:r>
              <a:rPr lang="en" sz="1600" b="1" dirty="0">
                <a:solidFill>
                  <a:srgbClr val="FFFFFF"/>
                </a:solidFill>
              </a:rPr>
              <a:t>technology</a:t>
            </a:r>
            <a:r>
              <a:rPr lang="en" sz="1600" dirty="0">
                <a:solidFill>
                  <a:srgbClr val="FFFFFF"/>
                </a:solidFill>
              </a:rPr>
              <a:t>. </a:t>
            </a:r>
            <a:endParaRPr sz="16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You can find me at @prasadhonrao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GB" dirty="0"/>
              <a:t>import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import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import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Import the contents from a tarball to create a filesystem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B5ACDF-BB05-2344-A0C9-8D4B364B5C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1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info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info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info --format ‘{{json .}}’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Display system wide information</a:t>
            </a:r>
          </a:p>
        </p:txBody>
      </p:sp>
    </p:spTree>
    <p:extLst>
      <p:ext uri="{BB962C8B-B14F-4D97-AF65-F5344CB8AC3E}">
        <p14:creationId xmlns:p14="http://schemas.microsoft.com/office/powerpoint/2010/main" val="279705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inspect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inspect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inspect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Return low-level information on Docker objects</a:t>
            </a:r>
          </a:p>
        </p:txBody>
      </p:sp>
    </p:spTree>
    <p:extLst>
      <p:ext uri="{BB962C8B-B14F-4D97-AF65-F5344CB8AC3E}">
        <p14:creationId xmlns:p14="http://schemas.microsoft.com/office/powerpoint/2010/main" val="26618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kill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kill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kill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Kill one or more running containers</a:t>
            </a:r>
          </a:p>
        </p:txBody>
      </p:sp>
    </p:spTree>
    <p:extLst>
      <p:ext uri="{BB962C8B-B14F-4D97-AF65-F5344CB8AC3E}">
        <p14:creationId xmlns:p14="http://schemas.microsoft.com/office/powerpoint/2010/main" val="26802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load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load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Load an image from a tar archive or STDIN</a:t>
            </a:r>
          </a:p>
        </p:txBody>
      </p:sp>
    </p:spTree>
    <p:extLst>
      <p:ext uri="{BB962C8B-B14F-4D97-AF65-F5344CB8AC3E}">
        <p14:creationId xmlns:p14="http://schemas.microsoft.com/office/powerpoint/2010/main" val="59221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login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login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login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Log in to a 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127252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logout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logout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logout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Log out from a 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8956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logs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logs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logs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Fetch the logs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238990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pause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pause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pause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Pause all processes within one or more containers</a:t>
            </a:r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78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port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port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List port mappings or a specific mapping for the container</a:t>
            </a:r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36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Docker?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not spend too much time on theory, I promise.</a:t>
            </a:r>
            <a:endParaRPr dirty="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List containers</a:t>
            </a:r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01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pull </a:t>
            </a:r>
            <a:r>
              <a:rPr lang="en-US" dirty="0" err="1"/>
              <a:t>nginx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pull [OPTIONS] NAME:TAG|@DIGEST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pull prasadhonrao/</a:t>
            </a:r>
            <a:r>
              <a:rPr lang="en-US" dirty="0" err="1"/>
              <a:t>tictactoe</a:t>
            </a:r>
            <a:r>
              <a:rPr lang="en-US" dirty="0"/>
              <a:t>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Pull an image or repository from a registry</a:t>
            </a:r>
          </a:p>
        </p:txBody>
      </p:sp>
    </p:spTree>
    <p:extLst>
      <p:ext uri="{BB962C8B-B14F-4D97-AF65-F5344CB8AC3E}">
        <p14:creationId xmlns:p14="http://schemas.microsoft.com/office/powerpoint/2010/main" val="421247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push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push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push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Push an image or a repository to a registry</a:t>
            </a:r>
          </a:p>
        </p:txBody>
      </p:sp>
    </p:spTree>
    <p:extLst>
      <p:ext uri="{BB962C8B-B14F-4D97-AF65-F5344CB8AC3E}">
        <p14:creationId xmlns:p14="http://schemas.microsoft.com/office/powerpoint/2010/main" val="30506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rename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rename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rename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Rename a container</a:t>
            </a:r>
          </a:p>
        </p:txBody>
      </p:sp>
    </p:spTree>
    <p:extLst>
      <p:ext uri="{BB962C8B-B14F-4D97-AF65-F5344CB8AC3E}">
        <p14:creationId xmlns:p14="http://schemas.microsoft.com/office/powerpoint/2010/main" val="18299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restart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restart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restart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restart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Restart one or more containers</a:t>
            </a:r>
          </a:p>
        </p:txBody>
      </p:sp>
    </p:spTree>
    <p:extLst>
      <p:ext uri="{BB962C8B-B14F-4D97-AF65-F5344CB8AC3E}">
        <p14:creationId xmlns:p14="http://schemas.microsoft.com/office/powerpoint/2010/main" val="219468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rm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rm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rm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Remove one or more containers</a:t>
            </a:r>
          </a:p>
        </p:txBody>
      </p:sp>
    </p:spTree>
    <p:extLst>
      <p:ext uri="{BB962C8B-B14F-4D97-AF65-F5344CB8AC3E}">
        <p14:creationId xmlns:p14="http://schemas.microsoft.com/office/powerpoint/2010/main" val="40728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rmi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rmi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rmi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Remove one or more images</a:t>
            </a:r>
          </a:p>
        </p:txBody>
      </p:sp>
    </p:spTree>
    <p:extLst>
      <p:ext uri="{BB962C8B-B14F-4D97-AF65-F5344CB8AC3E}">
        <p14:creationId xmlns:p14="http://schemas.microsoft.com/office/powerpoint/2010/main" val="90448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8866-430D-8348-A4B1-038E927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run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5774B-9FDA-D045-A229-2B86E2F11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D831E-259E-3B4E-A519-7B9A977E7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run </a:t>
            </a:r>
            <a:r>
              <a:rPr lang="en-US" dirty="0" err="1"/>
              <a:t>nginx</a:t>
            </a:r>
            <a:r>
              <a:rPr lang="en-US" dirty="0"/>
              <a:t> –name web -d –p 8080:80 </a:t>
            </a:r>
            <a:r>
              <a:rPr lang="en-US" dirty="0" err="1"/>
              <a:t>nginx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F3A3B-C23E-364B-8BBE-6C017FF4A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run [OPTIONS] IMAGE [COMMAND] [ARGS…]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BC979-58A3-CC46-9041-CF1B9E918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run –p 9000:80 prasadhonrao/</a:t>
            </a:r>
            <a:r>
              <a:rPr lang="en-US" dirty="0" err="1"/>
              <a:t>tictactoe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C42FD-025F-3A4E-9535-ECF9320640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Run a command in a new container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1CB95-A6DF-F74A-B1F0-EFF37AE4CC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4819" y="3633641"/>
            <a:ext cx="5511874" cy="66039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rPr>
              <a:t>docker run –p 9000:80 --rm prasadhonrao/</a:t>
            </a:r>
            <a:r>
              <a:rPr lang="en-US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rPr>
              <a:t>tictactoe</a:t>
            </a:r>
            <a:endParaRPr lang="en-US" sz="1400" b="1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58866-430D-8348-A4B1-038E92730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save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5774B-9FDA-D045-A229-2B86E2F11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D831E-259E-3B4E-A519-7B9A977E7B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save </a:t>
            </a:r>
            <a:r>
              <a:rPr lang="en-US" dirty="0" err="1"/>
              <a:t>nginx</a:t>
            </a:r>
            <a:r>
              <a:rPr lang="en-US" dirty="0"/>
              <a:t> –name web -d –p 8080:80 </a:t>
            </a:r>
            <a:r>
              <a:rPr lang="en-US" dirty="0" err="1"/>
              <a:t>nginx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F3A3B-C23E-364B-8BBE-6C017FF4A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save [OPTIONS] IMAGE [COMMAND] [ARGS…]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FBC979-58A3-CC46-9041-CF1B9E9185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save –p 9000:80 prasadhonrao/</a:t>
            </a:r>
            <a:r>
              <a:rPr lang="en-US" dirty="0" err="1"/>
              <a:t>tictactoe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EC42FD-025F-3A4E-9535-ECF93206408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Run a command in a new container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1CB95-A6DF-F74A-B1F0-EFF37AE4CCB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54819" y="3633641"/>
            <a:ext cx="5511874" cy="660390"/>
          </a:xfr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rPr>
              <a:t>docker save –p 9000:80 --rm prasadhonrao/</a:t>
            </a:r>
            <a:r>
              <a:rPr lang="en-US" sz="1400" b="1" dirty="0" err="1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Menlo" panose="020B0609030804020204" pitchFamily="49" charset="0"/>
              </a:rPr>
              <a:t>tictactoe</a:t>
            </a:r>
            <a:endParaRPr lang="en-US" sz="1400" b="1" dirty="0">
              <a:solidFill>
                <a:schemeClr val="bg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25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search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search alpine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search [OPTIONS] TERM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search prasadhonrao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Search the Docker Hub for images</a:t>
            </a:r>
          </a:p>
        </p:txBody>
      </p:sp>
    </p:spTree>
    <p:extLst>
      <p:ext uri="{BB962C8B-B14F-4D97-AF65-F5344CB8AC3E}">
        <p14:creationId xmlns:p14="http://schemas.microsoft.com/office/powerpoint/2010/main" val="231931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4994225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docker?</a:t>
            </a:r>
            <a:endParaRPr dirty="0"/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1"/>
          </p:nvPr>
        </p:nvSpPr>
        <p:spPr>
          <a:xfrm>
            <a:off x="4994225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Docker Inc.</a:t>
            </a:r>
          </a:p>
          <a:p>
            <a:pPr>
              <a:spcBef>
                <a:spcPts val="0"/>
              </a:spcBef>
            </a:pPr>
            <a:r>
              <a:rPr lang="en-GB" dirty="0"/>
              <a:t>Containerization technology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Comparison with VM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dirty="0"/>
              <a:t>Docker Hub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 dirty="0"/>
              <a:t>Kubernetes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-GB" dirty="0"/>
              <a:t>Public cloud support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035052" y="2053165"/>
            <a:ext cx="2529937" cy="1037170"/>
            <a:chOff x="1263652" y="1992418"/>
            <a:chExt cx="2529937" cy="1037170"/>
          </a:xfrm>
        </p:grpSpPr>
        <p:sp>
          <p:nvSpPr>
            <p:cNvPr id="148" name="Google Shape;148;p20"/>
            <p:cNvSpPr/>
            <p:nvPr/>
          </p:nvSpPr>
          <p:spPr>
            <a:xfrm>
              <a:off x="1263652" y="2315755"/>
              <a:ext cx="556154" cy="713832"/>
            </a:xfrm>
            <a:custGeom>
              <a:avLst/>
              <a:gdLst/>
              <a:ahLst/>
              <a:cxnLst/>
              <a:rect l="l" t="t" r="r" b="b"/>
              <a:pathLst>
                <a:path w="15978" h="20508" fill="none" extrusionOk="0">
                  <a:moveTo>
                    <a:pt x="15977" y="1292"/>
                  </a:moveTo>
                  <a:lnTo>
                    <a:pt x="15977" y="19217"/>
                  </a:lnTo>
                  <a:lnTo>
                    <a:pt x="15977" y="19217"/>
                  </a:lnTo>
                  <a:lnTo>
                    <a:pt x="15953" y="19485"/>
                  </a:lnTo>
                  <a:lnTo>
                    <a:pt x="15880" y="19728"/>
                  </a:lnTo>
                  <a:lnTo>
                    <a:pt x="15758" y="19948"/>
                  </a:lnTo>
                  <a:lnTo>
                    <a:pt x="15612" y="20142"/>
                  </a:lnTo>
                  <a:lnTo>
                    <a:pt x="15417" y="20289"/>
                  </a:lnTo>
                  <a:lnTo>
                    <a:pt x="15198" y="20410"/>
                  </a:lnTo>
                  <a:lnTo>
                    <a:pt x="14955" y="20483"/>
                  </a:lnTo>
                  <a:lnTo>
                    <a:pt x="14711" y="20508"/>
                  </a:lnTo>
                  <a:lnTo>
                    <a:pt x="1267" y="20508"/>
                  </a:lnTo>
                  <a:lnTo>
                    <a:pt x="1267" y="20508"/>
                  </a:lnTo>
                  <a:lnTo>
                    <a:pt x="1023" y="20483"/>
                  </a:lnTo>
                  <a:lnTo>
                    <a:pt x="780" y="20410"/>
                  </a:lnTo>
                  <a:lnTo>
                    <a:pt x="561" y="20289"/>
                  </a:lnTo>
                  <a:lnTo>
                    <a:pt x="366" y="20142"/>
                  </a:lnTo>
                  <a:lnTo>
                    <a:pt x="220" y="19948"/>
                  </a:lnTo>
                  <a:lnTo>
                    <a:pt x="98" y="19728"/>
                  </a:lnTo>
                  <a:lnTo>
                    <a:pt x="25" y="19485"/>
                  </a:lnTo>
                  <a:lnTo>
                    <a:pt x="1" y="19217"/>
                  </a:lnTo>
                  <a:lnTo>
                    <a:pt x="1" y="1292"/>
                  </a:lnTo>
                  <a:lnTo>
                    <a:pt x="1" y="1292"/>
                  </a:lnTo>
                  <a:lnTo>
                    <a:pt x="25" y="1024"/>
                  </a:lnTo>
                  <a:lnTo>
                    <a:pt x="98" y="780"/>
                  </a:lnTo>
                  <a:lnTo>
                    <a:pt x="220" y="561"/>
                  </a:lnTo>
                  <a:lnTo>
                    <a:pt x="366" y="366"/>
                  </a:lnTo>
                  <a:lnTo>
                    <a:pt x="561" y="220"/>
                  </a:lnTo>
                  <a:lnTo>
                    <a:pt x="780" y="98"/>
                  </a:lnTo>
                  <a:lnTo>
                    <a:pt x="1023" y="25"/>
                  </a:lnTo>
                  <a:lnTo>
                    <a:pt x="1267" y="1"/>
                  </a:lnTo>
                  <a:lnTo>
                    <a:pt x="14711" y="1"/>
                  </a:lnTo>
                  <a:lnTo>
                    <a:pt x="14711" y="1"/>
                  </a:lnTo>
                  <a:lnTo>
                    <a:pt x="14955" y="25"/>
                  </a:lnTo>
                  <a:lnTo>
                    <a:pt x="15198" y="98"/>
                  </a:lnTo>
                  <a:lnTo>
                    <a:pt x="15417" y="220"/>
                  </a:lnTo>
                  <a:lnTo>
                    <a:pt x="15612" y="366"/>
                  </a:lnTo>
                  <a:lnTo>
                    <a:pt x="15758" y="561"/>
                  </a:lnTo>
                  <a:lnTo>
                    <a:pt x="15880" y="780"/>
                  </a:lnTo>
                  <a:lnTo>
                    <a:pt x="15953" y="1024"/>
                  </a:lnTo>
                  <a:lnTo>
                    <a:pt x="15977" y="1292"/>
                  </a:lnTo>
                  <a:lnTo>
                    <a:pt x="15977" y="1292"/>
                  </a:lnTo>
                  <a:close/>
                  <a:moveTo>
                    <a:pt x="7989" y="19899"/>
                  </a:moveTo>
                  <a:lnTo>
                    <a:pt x="7989" y="19899"/>
                  </a:lnTo>
                  <a:lnTo>
                    <a:pt x="8159" y="19875"/>
                  </a:lnTo>
                  <a:lnTo>
                    <a:pt x="8306" y="19826"/>
                  </a:lnTo>
                  <a:lnTo>
                    <a:pt x="8452" y="19753"/>
                  </a:lnTo>
                  <a:lnTo>
                    <a:pt x="8574" y="19655"/>
                  </a:lnTo>
                  <a:lnTo>
                    <a:pt x="8671" y="19534"/>
                  </a:lnTo>
                  <a:lnTo>
                    <a:pt x="8744" y="19387"/>
                  </a:lnTo>
                  <a:lnTo>
                    <a:pt x="8793" y="19241"/>
                  </a:lnTo>
                  <a:lnTo>
                    <a:pt x="8817" y="19071"/>
                  </a:lnTo>
                  <a:lnTo>
                    <a:pt x="8817" y="19071"/>
                  </a:lnTo>
                  <a:lnTo>
                    <a:pt x="8793" y="18900"/>
                  </a:lnTo>
                  <a:lnTo>
                    <a:pt x="8744" y="18754"/>
                  </a:lnTo>
                  <a:lnTo>
                    <a:pt x="8671" y="18608"/>
                  </a:lnTo>
                  <a:lnTo>
                    <a:pt x="8574" y="18486"/>
                  </a:lnTo>
                  <a:lnTo>
                    <a:pt x="8452" y="18389"/>
                  </a:lnTo>
                  <a:lnTo>
                    <a:pt x="8306" y="18316"/>
                  </a:lnTo>
                  <a:lnTo>
                    <a:pt x="8159" y="18267"/>
                  </a:lnTo>
                  <a:lnTo>
                    <a:pt x="7989" y="18243"/>
                  </a:lnTo>
                  <a:lnTo>
                    <a:pt x="7989" y="18243"/>
                  </a:lnTo>
                  <a:lnTo>
                    <a:pt x="7819" y="18267"/>
                  </a:lnTo>
                  <a:lnTo>
                    <a:pt x="7672" y="18316"/>
                  </a:lnTo>
                  <a:lnTo>
                    <a:pt x="7526" y="18389"/>
                  </a:lnTo>
                  <a:lnTo>
                    <a:pt x="7404" y="18486"/>
                  </a:lnTo>
                  <a:lnTo>
                    <a:pt x="7307" y="18608"/>
                  </a:lnTo>
                  <a:lnTo>
                    <a:pt x="7234" y="18754"/>
                  </a:lnTo>
                  <a:lnTo>
                    <a:pt x="7185" y="18900"/>
                  </a:lnTo>
                  <a:lnTo>
                    <a:pt x="7161" y="19071"/>
                  </a:lnTo>
                  <a:lnTo>
                    <a:pt x="7161" y="19071"/>
                  </a:lnTo>
                  <a:lnTo>
                    <a:pt x="7185" y="19241"/>
                  </a:lnTo>
                  <a:lnTo>
                    <a:pt x="7234" y="19387"/>
                  </a:lnTo>
                  <a:lnTo>
                    <a:pt x="7307" y="19534"/>
                  </a:lnTo>
                  <a:lnTo>
                    <a:pt x="7404" y="19655"/>
                  </a:lnTo>
                  <a:lnTo>
                    <a:pt x="7526" y="19753"/>
                  </a:lnTo>
                  <a:lnTo>
                    <a:pt x="7672" y="19826"/>
                  </a:lnTo>
                  <a:lnTo>
                    <a:pt x="7819" y="19875"/>
                  </a:lnTo>
                  <a:lnTo>
                    <a:pt x="7989" y="19899"/>
                  </a:lnTo>
                  <a:lnTo>
                    <a:pt x="7989" y="19899"/>
                  </a:lnTo>
                  <a:close/>
                  <a:moveTo>
                    <a:pt x="14394" y="1584"/>
                  </a:moveTo>
                  <a:lnTo>
                    <a:pt x="1584" y="1584"/>
                  </a:lnTo>
                  <a:lnTo>
                    <a:pt x="1584" y="17634"/>
                  </a:lnTo>
                  <a:lnTo>
                    <a:pt x="14394" y="17634"/>
                  </a:lnTo>
                  <a:lnTo>
                    <a:pt x="14394" y="158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2101178" y="2481972"/>
              <a:ext cx="316104" cy="547615"/>
            </a:xfrm>
            <a:custGeom>
              <a:avLst/>
              <a:gdLst/>
              <a:ahLst/>
              <a:cxnLst/>
              <a:rect l="l" t="t" r="r" b="b"/>
              <a:pathLst>
                <a:path w="11838" h="20508" fill="none" extrusionOk="0">
                  <a:moveTo>
                    <a:pt x="10547" y="1"/>
                  </a:moveTo>
                  <a:lnTo>
                    <a:pt x="1292" y="1"/>
                  </a:lnTo>
                  <a:lnTo>
                    <a:pt x="1292" y="1"/>
                  </a:lnTo>
                  <a:lnTo>
                    <a:pt x="1024" y="25"/>
                  </a:lnTo>
                  <a:lnTo>
                    <a:pt x="780" y="98"/>
                  </a:lnTo>
                  <a:lnTo>
                    <a:pt x="561" y="220"/>
                  </a:lnTo>
                  <a:lnTo>
                    <a:pt x="366" y="366"/>
                  </a:lnTo>
                  <a:lnTo>
                    <a:pt x="220" y="561"/>
                  </a:lnTo>
                  <a:lnTo>
                    <a:pt x="98" y="780"/>
                  </a:lnTo>
                  <a:lnTo>
                    <a:pt x="25" y="1024"/>
                  </a:lnTo>
                  <a:lnTo>
                    <a:pt x="1" y="1292"/>
                  </a:lnTo>
                  <a:lnTo>
                    <a:pt x="1" y="19217"/>
                  </a:lnTo>
                  <a:lnTo>
                    <a:pt x="1" y="19217"/>
                  </a:lnTo>
                  <a:lnTo>
                    <a:pt x="25" y="19485"/>
                  </a:lnTo>
                  <a:lnTo>
                    <a:pt x="98" y="19728"/>
                  </a:lnTo>
                  <a:lnTo>
                    <a:pt x="220" y="19948"/>
                  </a:lnTo>
                  <a:lnTo>
                    <a:pt x="366" y="20142"/>
                  </a:lnTo>
                  <a:lnTo>
                    <a:pt x="561" y="20289"/>
                  </a:lnTo>
                  <a:lnTo>
                    <a:pt x="780" y="20410"/>
                  </a:lnTo>
                  <a:lnTo>
                    <a:pt x="1024" y="20483"/>
                  </a:lnTo>
                  <a:lnTo>
                    <a:pt x="1292" y="20508"/>
                  </a:lnTo>
                  <a:lnTo>
                    <a:pt x="10547" y="20508"/>
                  </a:lnTo>
                  <a:lnTo>
                    <a:pt x="10547" y="20508"/>
                  </a:lnTo>
                  <a:lnTo>
                    <a:pt x="10814" y="20483"/>
                  </a:lnTo>
                  <a:lnTo>
                    <a:pt x="11058" y="20410"/>
                  </a:lnTo>
                  <a:lnTo>
                    <a:pt x="11277" y="20289"/>
                  </a:lnTo>
                  <a:lnTo>
                    <a:pt x="11472" y="20142"/>
                  </a:lnTo>
                  <a:lnTo>
                    <a:pt x="11618" y="19948"/>
                  </a:lnTo>
                  <a:lnTo>
                    <a:pt x="11740" y="19728"/>
                  </a:lnTo>
                  <a:lnTo>
                    <a:pt x="11813" y="19485"/>
                  </a:lnTo>
                  <a:lnTo>
                    <a:pt x="11837" y="19217"/>
                  </a:lnTo>
                  <a:lnTo>
                    <a:pt x="11837" y="1292"/>
                  </a:lnTo>
                  <a:lnTo>
                    <a:pt x="11837" y="1292"/>
                  </a:lnTo>
                  <a:lnTo>
                    <a:pt x="11813" y="1024"/>
                  </a:lnTo>
                  <a:lnTo>
                    <a:pt x="11740" y="780"/>
                  </a:lnTo>
                  <a:lnTo>
                    <a:pt x="11618" y="561"/>
                  </a:lnTo>
                  <a:lnTo>
                    <a:pt x="11472" y="366"/>
                  </a:lnTo>
                  <a:lnTo>
                    <a:pt x="11277" y="220"/>
                  </a:lnTo>
                  <a:lnTo>
                    <a:pt x="11058" y="98"/>
                  </a:lnTo>
                  <a:lnTo>
                    <a:pt x="10814" y="25"/>
                  </a:lnTo>
                  <a:lnTo>
                    <a:pt x="10547" y="1"/>
                  </a:lnTo>
                  <a:lnTo>
                    <a:pt x="10547" y="1"/>
                  </a:lnTo>
                  <a:close/>
                  <a:moveTo>
                    <a:pt x="5554" y="975"/>
                  </a:moveTo>
                  <a:lnTo>
                    <a:pt x="6284" y="975"/>
                  </a:lnTo>
                  <a:lnTo>
                    <a:pt x="6284" y="975"/>
                  </a:lnTo>
                  <a:lnTo>
                    <a:pt x="6406" y="999"/>
                  </a:lnTo>
                  <a:lnTo>
                    <a:pt x="6479" y="1073"/>
                  </a:lnTo>
                  <a:lnTo>
                    <a:pt x="6552" y="1146"/>
                  </a:lnTo>
                  <a:lnTo>
                    <a:pt x="6577" y="1267"/>
                  </a:lnTo>
                  <a:lnTo>
                    <a:pt x="6577" y="1267"/>
                  </a:lnTo>
                  <a:lnTo>
                    <a:pt x="6552" y="1365"/>
                  </a:lnTo>
                  <a:lnTo>
                    <a:pt x="6479" y="1462"/>
                  </a:lnTo>
                  <a:lnTo>
                    <a:pt x="6406" y="1511"/>
                  </a:lnTo>
                  <a:lnTo>
                    <a:pt x="6284" y="1535"/>
                  </a:lnTo>
                  <a:lnTo>
                    <a:pt x="5554" y="1535"/>
                  </a:lnTo>
                  <a:lnTo>
                    <a:pt x="5554" y="1535"/>
                  </a:lnTo>
                  <a:lnTo>
                    <a:pt x="5432" y="1511"/>
                  </a:lnTo>
                  <a:lnTo>
                    <a:pt x="5359" y="1462"/>
                  </a:lnTo>
                  <a:lnTo>
                    <a:pt x="5286" y="1365"/>
                  </a:lnTo>
                  <a:lnTo>
                    <a:pt x="5262" y="1267"/>
                  </a:lnTo>
                  <a:lnTo>
                    <a:pt x="5262" y="1267"/>
                  </a:lnTo>
                  <a:lnTo>
                    <a:pt x="5286" y="1146"/>
                  </a:lnTo>
                  <a:lnTo>
                    <a:pt x="5359" y="1073"/>
                  </a:lnTo>
                  <a:lnTo>
                    <a:pt x="5432" y="999"/>
                  </a:lnTo>
                  <a:lnTo>
                    <a:pt x="5554" y="975"/>
                  </a:lnTo>
                  <a:lnTo>
                    <a:pt x="5554" y="975"/>
                  </a:lnTo>
                  <a:close/>
                  <a:moveTo>
                    <a:pt x="5919" y="19436"/>
                  </a:moveTo>
                  <a:lnTo>
                    <a:pt x="5919" y="19436"/>
                  </a:lnTo>
                  <a:lnTo>
                    <a:pt x="5749" y="19412"/>
                  </a:lnTo>
                  <a:lnTo>
                    <a:pt x="5578" y="19363"/>
                  </a:lnTo>
                  <a:lnTo>
                    <a:pt x="5432" y="19290"/>
                  </a:lnTo>
                  <a:lnTo>
                    <a:pt x="5310" y="19193"/>
                  </a:lnTo>
                  <a:lnTo>
                    <a:pt x="5213" y="19071"/>
                  </a:lnTo>
                  <a:lnTo>
                    <a:pt x="5140" y="18925"/>
                  </a:lnTo>
                  <a:lnTo>
                    <a:pt x="5091" y="18754"/>
                  </a:lnTo>
                  <a:lnTo>
                    <a:pt x="5067" y="18584"/>
                  </a:lnTo>
                  <a:lnTo>
                    <a:pt x="5067" y="18584"/>
                  </a:lnTo>
                  <a:lnTo>
                    <a:pt x="5091" y="18413"/>
                  </a:lnTo>
                  <a:lnTo>
                    <a:pt x="5140" y="18243"/>
                  </a:lnTo>
                  <a:lnTo>
                    <a:pt x="5213" y="18097"/>
                  </a:lnTo>
                  <a:lnTo>
                    <a:pt x="5310" y="17975"/>
                  </a:lnTo>
                  <a:lnTo>
                    <a:pt x="5432" y="17877"/>
                  </a:lnTo>
                  <a:lnTo>
                    <a:pt x="5578" y="17804"/>
                  </a:lnTo>
                  <a:lnTo>
                    <a:pt x="5749" y="17756"/>
                  </a:lnTo>
                  <a:lnTo>
                    <a:pt x="5919" y="17731"/>
                  </a:lnTo>
                  <a:lnTo>
                    <a:pt x="5919" y="17731"/>
                  </a:lnTo>
                  <a:lnTo>
                    <a:pt x="6090" y="17756"/>
                  </a:lnTo>
                  <a:lnTo>
                    <a:pt x="6260" y="17804"/>
                  </a:lnTo>
                  <a:lnTo>
                    <a:pt x="6406" y="17877"/>
                  </a:lnTo>
                  <a:lnTo>
                    <a:pt x="6528" y="17975"/>
                  </a:lnTo>
                  <a:lnTo>
                    <a:pt x="6625" y="18097"/>
                  </a:lnTo>
                  <a:lnTo>
                    <a:pt x="6699" y="18243"/>
                  </a:lnTo>
                  <a:lnTo>
                    <a:pt x="6747" y="18413"/>
                  </a:lnTo>
                  <a:lnTo>
                    <a:pt x="6772" y="18584"/>
                  </a:lnTo>
                  <a:lnTo>
                    <a:pt x="6772" y="18584"/>
                  </a:lnTo>
                  <a:lnTo>
                    <a:pt x="6747" y="18754"/>
                  </a:lnTo>
                  <a:lnTo>
                    <a:pt x="6699" y="18925"/>
                  </a:lnTo>
                  <a:lnTo>
                    <a:pt x="6625" y="19071"/>
                  </a:lnTo>
                  <a:lnTo>
                    <a:pt x="6528" y="19193"/>
                  </a:lnTo>
                  <a:lnTo>
                    <a:pt x="6406" y="19290"/>
                  </a:lnTo>
                  <a:lnTo>
                    <a:pt x="6260" y="19363"/>
                  </a:lnTo>
                  <a:lnTo>
                    <a:pt x="6090" y="19412"/>
                  </a:lnTo>
                  <a:lnTo>
                    <a:pt x="5919" y="19436"/>
                  </a:lnTo>
                  <a:lnTo>
                    <a:pt x="5919" y="19436"/>
                  </a:lnTo>
                  <a:close/>
                  <a:moveTo>
                    <a:pt x="10547" y="16660"/>
                  </a:moveTo>
                  <a:lnTo>
                    <a:pt x="1292" y="16660"/>
                  </a:lnTo>
                  <a:lnTo>
                    <a:pt x="1292" y="2558"/>
                  </a:lnTo>
                  <a:lnTo>
                    <a:pt x="10547" y="2558"/>
                  </a:lnTo>
                  <a:lnTo>
                    <a:pt x="10547" y="1666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" name="Google Shape;150;p20"/>
            <p:cNvGrpSpPr/>
            <p:nvPr/>
          </p:nvGrpSpPr>
          <p:grpSpPr>
            <a:xfrm>
              <a:off x="2698654" y="1992418"/>
              <a:ext cx="1094935" cy="1037170"/>
              <a:chOff x="2583100" y="2973775"/>
              <a:chExt cx="461550" cy="437200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2701225" y="3315975"/>
                <a:ext cx="2253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2583100" y="2973775"/>
                <a:ext cx="461550" cy="336125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start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start [OPTIONS] CONTAINTER [CONTAINER…]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stop web game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Start one or more stopped containers</a:t>
            </a:r>
          </a:p>
        </p:txBody>
      </p:sp>
    </p:spTree>
    <p:extLst>
      <p:ext uri="{BB962C8B-B14F-4D97-AF65-F5344CB8AC3E}">
        <p14:creationId xmlns:p14="http://schemas.microsoft.com/office/powerpoint/2010/main" val="31765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stats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stats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stats [OPTIONS] CONTAINTER [CONTAINER…]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stats web game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Display a live stream of container(s) resource usage statistics</a:t>
            </a:r>
          </a:p>
        </p:txBody>
      </p:sp>
    </p:spTree>
    <p:extLst>
      <p:ext uri="{BB962C8B-B14F-4D97-AF65-F5344CB8AC3E}">
        <p14:creationId xmlns:p14="http://schemas.microsoft.com/office/powerpoint/2010/main" val="259795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76B19-FA61-1E40-B329-BE74A335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stop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DD948-74DF-A342-8FD5-58F852BD83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762F5-B30C-1247-A368-6D341DF00A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stop web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84B63-9D79-264F-B824-D99E77AB6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stop [OPTIONS] CONTAINTER [CONTAINER…]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6F139-5F30-6C48-AC15-907E20EE886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stop web game 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4E7FE8-430C-FA40-940A-8CD4F40E88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Run a command in a new container</a:t>
            </a:r>
          </a:p>
        </p:txBody>
      </p:sp>
    </p:spTree>
    <p:extLst>
      <p:ext uri="{BB962C8B-B14F-4D97-AF65-F5344CB8AC3E}">
        <p14:creationId xmlns:p14="http://schemas.microsoft.com/office/powerpoint/2010/main" val="338057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tag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tag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tag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tag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Create a tag TARGET_IMAGE that refers to SOURCE_IMAGE</a:t>
            </a:r>
          </a:p>
        </p:txBody>
      </p:sp>
    </p:spTree>
    <p:extLst>
      <p:ext uri="{BB962C8B-B14F-4D97-AF65-F5344CB8AC3E}">
        <p14:creationId xmlns:p14="http://schemas.microsoft.com/office/powerpoint/2010/main" val="30217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top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top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top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Display the running processes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173035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unpause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unpause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unpause</a:t>
            </a:r>
            <a:r>
              <a:rPr lang="en-US" dirty="0"/>
              <a:t>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</a:t>
            </a:r>
            <a:r>
              <a:rPr lang="en-US" dirty="0" err="1"/>
              <a:t>unpause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Unpause all processes within one or more containers</a:t>
            </a:r>
          </a:p>
        </p:txBody>
      </p:sp>
    </p:spTree>
    <p:extLst>
      <p:ext uri="{BB962C8B-B14F-4D97-AF65-F5344CB8AC3E}">
        <p14:creationId xmlns:p14="http://schemas.microsoft.com/office/powerpoint/2010/main" val="19983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update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update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update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Update configuration of one or more containers</a:t>
            </a:r>
          </a:p>
        </p:txBody>
      </p:sp>
    </p:spTree>
    <p:extLst>
      <p:ext uri="{BB962C8B-B14F-4D97-AF65-F5344CB8AC3E}">
        <p14:creationId xmlns:p14="http://schemas.microsoft.com/office/powerpoint/2010/main" val="386919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version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version --format json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Show the Docker version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34972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wait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b"/>
          <a:lstStyle/>
          <a:p>
            <a:r>
              <a:rPr lang="en-US" dirty="0"/>
              <a:t>docker wait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b"/>
          <a:lstStyle/>
          <a:p>
            <a:r>
              <a:rPr lang="en-US" dirty="0"/>
              <a:t>docker wait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b"/>
          <a:lstStyle/>
          <a:p>
            <a:r>
              <a:rPr lang="en-US" dirty="0"/>
              <a:t>docker wait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GB" dirty="0"/>
              <a:t>Block until one or more containers stop, then print their exit codes</a:t>
            </a:r>
          </a:p>
        </p:txBody>
      </p:sp>
    </p:spTree>
    <p:extLst>
      <p:ext uri="{BB962C8B-B14F-4D97-AF65-F5344CB8AC3E}">
        <p14:creationId xmlns:p14="http://schemas.microsoft.com/office/powerpoint/2010/main" val="283179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body" idx="1"/>
          </p:nvPr>
        </p:nvSpPr>
        <p:spPr>
          <a:xfrm>
            <a:off x="434325" y="1614875"/>
            <a:ext cx="25329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Docker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gold, butter and ripe lemons. In the spectrum of visible light, yellow is found between green and orange.</a:t>
            </a:r>
            <a:endParaRPr sz="1200" dirty="0"/>
          </a:p>
        </p:txBody>
      </p:sp>
      <p:sp>
        <p:nvSpPr>
          <p:cNvPr id="267" name="Google Shape;267;p31"/>
          <p:cNvSpPr txBox="1">
            <a:spLocks noGrp="1"/>
          </p:cNvSpPr>
          <p:nvPr>
            <p:ph type="body" idx="2"/>
          </p:nvPr>
        </p:nvSpPr>
        <p:spPr>
          <a:xfrm>
            <a:off x="3120077" y="1614875"/>
            <a:ext cx="2532900" cy="13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Docker Hub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</a:t>
            </a:r>
            <a:r>
              <a:rPr lang="en" sz="1200" dirty="0" err="1"/>
              <a:t>colour</a:t>
            </a:r>
            <a:r>
              <a:rPr lang="en" sz="1200" dirty="0"/>
              <a:t> of the clear sky and the deep sea. It is located between violet and green on the optical spectrum.</a:t>
            </a:r>
            <a:endParaRPr sz="1200" dirty="0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434325" y="2971800"/>
            <a:ext cx="2544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Image vs Container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</p:txBody>
      </p:sp>
      <p:sp>
        <p:nvSpPr>
          <p:cNvPr id="269" name="Google Shape;269;p31"/>
          <p:cNvSpPr txBox="1">
            <a:spLocks noGrp="1"/>
          </p:cNvSpPr>
          <p:nvPr>
            <p:ph type="body" idx="2"/>
          </p:nvPr>
        </p:nvSpPr>
        <p:spPr>
          <a:xfrm>
            <a:off x="3108892" y="2971800"/>
            <a:ext cx="25443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Docker Swarm Kubernetes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coal, ebony, and of outer space. It is the darkest color, the result of the absence of or complete absorption of light.</a:t>
            </a:r>
            <a:endParaRPr sz="1200" dirty="0"/>
          </a:p>
        </p:txBody>
      </p:sp>
      <p:sp>
        <p:nvSpPr>
          <p:cNvPr id="270" name="Google Shape;270;p31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49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7291770" y="2143426"/>
            <a:ext cx="856643" cy="85664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8129744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2020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7668828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0"/>
          <p:cNvSpPr/>
          <p:nvPr/>
        </p:nvSpPr>
        <p:spPr>
          <a:xfrm>
            <a:off x="7207913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2018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6746998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40"/>
          <p:cNvSpPr/>
          <p:nvPr/>
        </p:nvSpPr>
        <p:spPr>
          <a:xfrm>
            <a:off x="6286083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2016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5" name="Google Shape;375;p40"/>
          <p:cNvSpPr/>
          <p:nvPr/>
        </p:nvSpPr>
        <p:spPr>
          <a:xfrm>
            <a:off x="5825168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2015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5364252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0"/>
          <p:cNvSpPr/>
          <p:nvPr/>
        </p:nvSpPr>
        <p:spPr>
          <a:xfrm>
            <a:off x="4903337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2014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40"/>
          <p:cNvSpPr/>
          <p:nvPr/>
        </p:nvSpPr>
        <p:spPr>
          <a:xfrm>
            <a:off x="4442422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40"/>
          <p:cNvSpPr/>
          <p:nvPr/>
        </p:nvSpPr>
        <p:spPr>
          <a:xfrm>
            <a:off x="3981507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2012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0" name="Google Shape;380;p40"/>
          <p:cNvSpPr/>
          <p:nvPr/>
        </p:nvSpPr>
        <p:spPr>
          <a:xfrm>
            <a:off x="3520592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2008-2011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40"/>
          <p:cNvSpPr/>
          <p:nvPr/>
        </p:nvSpPr>
        <p:spPr>
          <a:xfrm>
            <a:off x="3059676" y="2451150"/>
            <a:ext cx="5748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2004</a:t>
            </a:r>
            <a:endParaRPr sz="7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40"/>
          <p:cNvSpPr/>
          <p:nvPr/>
        </p:nvSpPr>
        <p:spPr>
          <a:xfrm>
            <a:off x="0" y="2451150"/>
            <a:ext cx="3173400" cy="393600"/>
          </a:xfrm>
          <a:prstGeom prst="homePlate">
            <a:avLst>
              <a:gd name="adj" fmla="val 32030"/>
            </a:avLst>
          </a:prstGeom>
          <a:solidFill>
            <a:srgbClr val="FFE599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3265414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0"/>
          <p:cNvSpPr txBox="1"/>
          <p:nvPr/>
        </p:nvSpPr>
        <p:spPr>
          <a:xfrm>
            <a:off x="3236769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Google started using containers (</a:t>
            </a:r>
            <a:r>
              <a:rPr lang="en" sz="900" i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cgroups</a:t>
            </a: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 at scale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5" name="Google Shape;385;p40"/>
          <p:cNvCxnSpPr/>
          <p:nvPr/>
        </p:nvCxnSpPr>
        <p:spPr>
          <a:xfrm rot="10800000">
            <a:off x="4187989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40"/>
          <p:cNvSpPr txBox="1"/>
          <p:nvPr/>
        </p:nvSpPr>
        <p:spPr>
          <a:xfrm>
            <a:off x="4160396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research gained momentum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7" name="Google Shape;387;p40"/>
          <p:cNvCxnSpPr/>
          <p:nvPr/>
        </p:nvCxnSpPr>
        <p:spPr>
          <a:xfrm rot="10800000">
            <a:off x="5110564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40"/>
          <p:cNvSpPr txBox="1"/>
          <p:nvPr/>
        </p:nvSpPr>
        <p:spPr>
          <a:xfrm>
            <a:off x="5084024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1.0 released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9" name="Google Shape;389;p40"/>
          <p:cNvCxnSpPr/>
          <p:nvPr/>
        </p:nvCxnSpPr>
        <p:spPr>
          <a:xfrm rot="10800000">
            <a:off x="6033139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40"/>
          <p:cNvSpPr txBox="1"/>
          <p:nvPr/>
        </p:nvSpPr>
        <p:spPr>
          <a:xfrm>
            <a:off x="6007651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CLI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1" name="Google Shape;391;p40"/>
          <p:cNvCxnSpPr/>
          <p:nvPr/>
        </p:nvCxnSpPr>
        <p:spPr>
          <a:xfrm rot="10800000">
            <a:off x="6955715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40"/>
          <p:cNvSpPr txBox="1"/>
          <p:nvPr/>
        </p:nvSpPr>
        <p:spPr>
          <a:xfrm>
            <a:off x="6931279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Enterprise Edition released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3" name="Google Shape;393;p40"/>
          <p:cNvCxnSpPr/>
          <p:nvPr/>
        </p:nvCxnSpPr>
        <p:spPr>
          <a:xfrm rot="10800000">
            <a:off x="7878290" y="19771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40"/>
          <p:cNvSpPr txBox="1"/>
          <p:nvPr/>
        </p:nvSpPr>
        <p:spPr>
          <a:xfrm>
            <a:off x="7854906" y="142240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900" i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ontainerd</a:t>
            </a: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introduced as runtime engine for K8S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5" name="Google Shape;395;p40"/>
          <p:cNvCxnSpPr/>
          <p:nvPr/>
        </p:nvCxnSpPr>
        <p:spPr>
          <a:xfrm rot="10800000">
            <a:off x="3733786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6" name="Google Shape;396;p40"/>
          <p:cNvSpPr txBox="1"/>
          <p:nvPr/>
        </p:nvSpPr>
        <p:spPr>
          <a:xfrm>
            <a:off x="3684810" y="334335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900" i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groups</a:t>
            </a: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merged into Linux kernel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7" name="Google Shape;397;p40"/>
          <p:cNvCxnSpPr/>
          <p:nvPr/>
        </p:nvCxnSpPr>
        <p:spPr>
          <a:xfrm rot="10800000">
            <a:off x="465636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8" name="Google Shape;398;p40"/>
          <p:cNvSpPr txBox="1"/>
          <p:nvPr/>
        </p:nvSpPr>
        <p:spPr>
          <a:xfrm>
            <a:off x="4613783" y="334335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hits the scene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40"/>
          <p:cNvCxnSpPr/>
          <p:nvPr/>
        </p:nvCxnSpPr>
        <p:spPr>
          <a:xfrm rot="10800000">
            <a:off x="557893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0" name="Google Shape;400;p40"/>
          <p:cNvSpPr txBox="1"/>
          <p:nvPr/>
        </p:nvSpPr>
        <p:spPr>
          <a:xfrm>
            <a:off x="5542755" y="334335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Hub Launched.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CoreOS introduces r</a:t>
            </a: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kt containers as an alternative to docker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1" name="Google Shape;401;p40"/>
          <p:cNvCxnSpPr/>
          <p:nvPr/>
        </p:nvCxnSpPr>
        <p:spPr>
          <a:xfrm rot="10800000">
            <a:off x="6501512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2" name="Google Shape;402;p40"/>
          <p:cNvSpPr txBox="1"/>
          <p:nvPr/>
        </p:nvSpPr>
        <p:spPr>
          <a:xfrm>
            <a:off x="6471727" y="334335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Microsoft Windows Container Support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3" name="Google Shape;403;p40"/>
          <p:cNvCxnSpPr/>
          <p:nvPr/>
        </p:nvCxnSpPr>
        <p:spPr>
          <a:xfrm rot="10800000">
            <a:off x="7424087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4" name="Google Shape;404;p40"/>
          <p:cNvSpPr txBox="1"/>
          <p:nvPr/>
        </p:nvSpPr>
        <p:spPr>
          <a:xfrm>
            <a:off x="7400699" y="3343350"/>
            <a:ext cx="872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Docker 2.0 released. Supports both K8S and Swarm.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K8S support in public cloud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5" name="Google Shape;405;p40"/>
          <p:cNvCxnSpPr/>
          <p:nvPr/>
        </p:nvCxnSpPr>
        <p:spPr>
          <a:xfrm rot="10800000">
            <a:off x="8346663" y="28201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6" name="Google Shape;406;p40"/>
          <p:cNvSpPr txBox="1"/>
          <p:nvPr/>
        </p:nvSpPr>
        <p:spPr>
          <a:xfrm>
            <a:off x="8320276" y="3343350"/>
            <a:ext cx="72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More collaboration in cloud</a:t>
            </a:r>
            <a:endParaRPr sz="9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ctrTitle"/>
          </p:nvPr>
        </p:nvSpPr>
        <p:spPr>
          <a:xfrm>
            <a:off x="5020500" y="2251075"/>
            <a:ext cx="3675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62" name="Google Shape;362;p39"/>
          <p:cNvSpPr txBox="1">
            <a:spLocks noGrp="1"/>
          </p:cNvSpPr>
          <p:nvPr>
            <p:ph type="subTitle" idx="1"/>
          </p:nvPr>
        </p:nvSpPr>
        <p:spPr>
          <a:xfrm>
            <a:off x="5020500" y="3602050"/>
            <a:ext cx="36750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Business Plans, Marketing Plans, Project Proposals, Lessons, </a:t>
            </a:r>
            <a:r>
              <a:rPr lang="en" dirty="0" err="1"/>
              <a:t>etc</a:t>
            </a:r>
            <a:endParaRPr dirty="0"/>
          </a:p>
        </p:txBody>
      </p:sp>
      <p:sp>
        <p:nvSpPr>
          <p:cNvPr id="363" name="Google Shape;363;p39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ctrTitle" idx="4294967295"/>
          </p:nvPr>
        </p:nvSpPr>
        <p:spPr>
          <a:xfrm>
            <a:off x="1275150" y="1356349"/>
            <a:ext cx="6593700" cy="10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A800"/>
                </a:solidFill>
              </a:rPr>
              <a:t>Thanks!</a:t>
            </a:r>
            <a:endParaRPr sz="2400">
              <a:solidFill>
                <a:srgbClr val="FFA800"/>
              </a:solidFill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subTitle" idx="4294967295"/>
          </p:nvPr>
        </p:nvSpPr>
        <p:spPr>
          <a:xfrm>
            <a:off x="1275150" y="2298054"/>
            <a:ext cx="6593700" cy="16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</a:rPr>
              <a:t>Any questions?</a:t>
            </a:r>
            <a:endParaRPr sz="1600"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rgbClr val="FFFFFF"/>
                </a:solidFill>
              </a:rPr>
              <a:t>Find me at @prasadhonrao &amp; 130043@cognizant.com</a:t>
            </a:r>
            <a:endParaRPr sz="16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approach is easy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cxnSp>
        <p:nvCxnSpPr>
          <p:cNvPr id="254" name="Google Shape;254;p30"/>
          <p:cNvCxnSpPr>
            <a:cxnSpLocks/>
          </p:cNvCxnSpPr>
          <p:nvPr/>
        </p:nvCxnSpPr>
        <p:spPr>
          <a:xfrm flipH="1">
            <a:off x="6085575" y="12000"/>
            <a:ext cx="7200" cy="6992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56" name="Google Shape;256;p30"/>
          <p:cNvCxnSpPr>
            <a:cxnSpLocks/>
          </p:cNvCxnSpPr>
          <p:nvPr/>
        </p:nvCxnSpPr>
        <p:spPr>
          <a:xfrm>
            <a:off x="6085575" y="1037300"/>
            <a:ext cx="7150" cy="6137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60" name="Google Shape;260;p30"/>
          <p:cNvCxnSpPr>
            <a:cxnSpLocks/>
            <a:stCxn id="257" idx="2"/>
          </p:cNvCxnSpPr>
          <p:nvPr/>
        </p:nvCxnSpPr>
        <p:spPr>
          <a:xfrm>
            <a:off x="6092725" y="2188700"/>
            <a:ext cx="0" cy="6434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255" name="Google Shape;255;p30"/>
          <p:cNvSpPr txBox="1"/>
          <p:nvPr/>
        </p:nvSpPr>
        <p:spPr>
          <a:xfrm>
            <a:off x="4949625" y="635000"/>
            <a:ext cx="2271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Command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956775" y="2888513"/>
            <a:ext cx="2271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4956775" y="1710200"/>
            <a:ext cx="2271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Google Shape;258;p30">
            <a:extLst>
              <a:ext uri="{FF2B5EF4-FFF2-40B4-BE49-F238E27FC236}">
                <a16:creationId xmlns:a16="http://schemas.microsoft.com/office/drawing/2014/main" id="{E9433B52-8F83-E94C-88E2-4A51F3EA3309}"/>
              </a:ext>
            </a:extLst>
          </p:cNvPr>
          <p:cNvCxnSpPr>
            <a:cxnSpLocks/>
          </p:cNvCxnSpPr>
          <p:nvPr/>
        </p:nvCxnSpPr>
        <p:spPr>
          <a:xfrm>
            <a:off x="6118125" y="4406900"/>
            <a:ext cx="0" cy="660413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6" name="Google Shape;259;p30">
            <a:extLst>
              <a:ext uri="{FF2B5EF4-FFF2-40B4-BE49-F238E27FC236}">
                <a16:creationId xmlns:a16="http://schemas.microsoft.com/office/drawing/2014/main" id="{939679B8-76AF-0846-B908-3D091AAC1F40}"/>
              </a:ext>
            </a:extLst>
          </p:cNvPr>
          <p:cNvSpPr txBox="1"/>
          <p:nvPr/>
        </p:nvSpPr>
        <p:spPr>
          <a:xfrm>
            <a:off x="4982175" y="4018813"/>
            <a:ext cx="2271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18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" name="Google Shape;260;p30">
            <a:extLst>
              <a:ext uri="{FF2B5EF4-FFF2-40B4-BE49-F238E27FC236}">
                <a16:creationId xmlns:a16="http://schemas.microsoft.com/office/drawing/2014/main" id="{A1F51C68-47A6-3541-9126-A28DB5AB7EB9}"/>
              </a:ext>
            </a:extLst>
          </p:cNvPr>
          <p:cNvCxnSpPr>
            <a:cxnSpLocks/>
          </p:cNvCxnSpPr>
          <p:nvPr/>
        </p:nvCxnSpPr>
        <p:spPr>
          <a:xfrm>
            <a:off x="6092725" y="3319000"/>
            <a:ext cx="0" cy="643400"/>
          </a:xfrm>
          <a:prstGeom prst="straightConnector1">
            <a:avLst/>
          </a:prstGeom>
          <a:noFill/>
          <a:ln w="19050" cap="flat" cmpd="sng">
            <a:solidFill>
              <a:srgbClr val="FFA800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Tablet project</a:t>
            </a:r>
            <a:endParaRPr dirty="0"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Show and explain your web, app or software projects using these gadget templates.</a:t>
            </a:r>
            <a:endParaRPr sz="1400" dirty="0"/>
          </a:p>
        </p:txBody>
      </p:sp>
      <p:grpSp>
        <p:nvGrpSpPr>
          <p:cNvPr id="316" name="Google Shape;316;p34"/>
          <p:cNvGrpSpPr/>
          <p:nvPr/>
        </p:nvGrpSpPr>
        <p:grpSpPr>
          <a:xfrm>
            <a:off x="4783102" y="465959"/>
            <a:ext cx="2736410" cy="4222433"/>
            <a:chOff x="2112475" y="238125"/>
            <a:chExt cx="3395050" cy="5238750"/>
          </a:xfrm>
        </p:grpSpPr>
        <p:sp>
          <p:nvSpPr>
            <p:cNvPr id="317" name="Google Shape;317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5268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Desktop project</a:t>
            </a:r>
            <a:endParaRPr dirty="0"/>
          </a:p>
        </p:txBody>
      </p:sp>
      <p:sp>
        <p:nvSpPr>
          <p:cNvPr id="328" name="Google Shape;328;p35"/>
          <p:cNvSpPr txBox="1">
            <a:spLocks noGrp="1"/>
          </p:cNvSpPr>
          <p:nvPr>
            <p:ph type="body" idx="4294967295"/>
          </p:nvPr>
        </p:nvSpPr>
        <p:spPr>
          <a:xfrm>
            <a:off x="442400" y="1858950"/>
            <a:ext cx="21474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Show and explain your web, app or software projects using these gadget templates.</a:t>
            </a:r>
            <a:endParaRPr sz="1400" dirty="0"/>
          </a:p>
        </p:txBody>
      </p:sp>
      <p:grpSp>
        <p:nvGrpSpPr>
          <p:cNvPr id="329" name="Google Shape;329;p35"/>
          <p:cNvGrpSpPr/>
          <p:nvPr/>
        </p:nvGrpSpPr>
        <p:grpSpPr>
          <a:xfrm>
            <a:off x="3609510" y="1093082"/>
            <a:ext cx="5047786" cy="2957438"/>
            <a:chOff x="1177450" y="241631"/>
            <a:chExt cx="6173152" cy="3616776"/>
          </a:xfrm>
        </p:grpSpPr>
        <p:sp>
          <p:nvSpPr>
            <p:cNvPr id="330" name="Google Shape;330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4" name="Google Shape;334;p35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4173083" y="1256120"/>
            <a:ext cx="3923381" cy="2492207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2000" b="-52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434706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Instructions for use</a:t>
            </a:r>
            <a:endParaRPr dirty="0"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2841775" y="1891950"/>
            <a:ext cx="2811300" cy="28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/>
              <a:t>EDIT IN POWERPOINT®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Click on the button under the presentation preview that says "Download as PowerPoint template". You will get a .pptx file that you can edit in PowerPoint.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Remember to download and install the fonts used in this presentation (you’ll find the links to the font files needed in the </a:t>
            </a:r>
            <a:r>
              <a:rPr lang="en" sz="1100" u="sng">
                <a:hlinkClick r:id="rId4" action="ppaction://hlinksldjump"/>
              </a:rPr>
              <a:t>Presentation design slide</a:t>
            </a:r>
            <a:r>
              <a:rPr lang="en" sz="1100"/>
              <a:t>)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6294350" y="4078825"/>
            <a:ext cx="2713200" cy="4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A800"/>
                </a:solidFill>
              </a:rPr>
              <a:t>More info on how to use this template at </a:t>
            </a:r>
            <a:r>
              <a:rPr lang="en" sz="600" b="1" u="sng">
                <a:solidFill>
                  <a:srgbClr val="FFA8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600" b="1">
              <a:solidFill>
                <a:srgbClr val="FFA8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FFA800"/>
                </a:solidFill>
              </a:rPr>
              <a:t>This template is free to use under </a:t>
            </a:r>
            <a:r>
              <a:rPr lang="en" sz="600" u="sng">
                <a:solidFill>
                  <a:srgbClr val="FFA8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600">
                <a:solidFill>
                  <a:srgbClr val="FFA800"/>
                </a:solidFill>
              </a:rPr>
              <a:t>. You can keep the Credits slide or mention SlidesCarnival and other resources used in a slide footer.</a:t>
            </a:r>
            <a:endParaRPr sz="600">
              <a:solidFill>
                <a:srgbClr val="FFA800"/>
              </a:solidFill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55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434325" y="1891950"/>
            <a:ext cx="2214600" cy="28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/>
              <a:t>EDIT IN GOOGLE SLIDES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Click on the button under the presentation preview that says "Use as Google Slides Theme".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You will get a copy of this document on your Google Drive and will be able to edit, add or delete slides.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You have to be signed in to your Google account.</a:t>
            </a:r>
            <a:endParaRPr sz="11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ctrTitle" idx="4294967295"/>
          </p:nvPr>
        </p:nvSpPr>
        <p:spPr>
          <a:xfrm>
            <a:off x="2379400" y="2650150"/>
            <a:ext cx="438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Big concept</a:t>
            </a:r>
            <a:endParaRPr sz="360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4294967295"/>
          </p:nvPr>
        </p:nvSpPr>
        <p:spPr>
          <a:xfrm>
            <a:off x="2379400" y="3640152"/>
            <a:ext cx="438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Bring the attention of your audience over a key concept using icons or illustrations</a:t>
            </a:r>
            <a:endParaRPr sz="1400"/>
          </a:p>
        </p:txBody>
      </p:sp>
      <p:grpSp>
        <p:nvGrpSpPr>
          <p:cNvPr id="160" name="Google Shape;160;p21"/>
          <p:cNvGrpSpPr/>
          <p:nvPr/>
        </p:nvGrpSpPr>
        <p:grpSpPr>
          <a:xfrm>
            <a:off x="3907084" y="652502"/>
            <a:ext cx="1469762" cy="1469730"/>
            <a:chOff x="6643075" y="3664250"/>
            <a:chExt cx="407950" cy="407975"/>
          </a:xfrm>
        </p:grpSpPr>
        <p:sp>
          <p:nvSpPr>
            <p:cNvPr id="161" name="Google Shape;161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1"/>
          <p:cNvGrpSpPr/>
          <p:nvPr/>
        </p:nvGrpSpPr>
        <p:grpSpPr>
          <a:xfrm rot="-587338">
            <a:off x="3820441" y="2313751"/>
            <a:ext cx="604273" cy="604239"/>
            <a:chOff x="576250" y="4319400"/>
            <a:chExt cx="442075" cy="442050"/>
          </a:xfrm>
        </p:grpSpPr>
        <p:sp>
          <p:nvSpPr>
            <p:cNvPr id="164" name="Google Shape;164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2946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21"/>
          <p:cNvSpPr/>
          <p:nvPr/>
        </p:nvSpPr>
        <p:spPr>
          <a:xfrm>
            <a:off x="3555314" y="991872"/>
            <a:ext cx="229724" cy="21934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1"/>
          <p:cNvSpPr/>
          <p:nvPr/>
        </p:nvSpPr>
        <p:spPr>
          <a:xfrm rot="2697369">
            <a:off x="5069196" y="2114882"/>
            <a:ext cx="348744" cy="332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1"/>
          <p:cNvSpPr/>
          <p:nvPr/>
        </p:nvSpPr>
        <p:spPr>
          <a:xfrm>
            <a:off x="5345087" y="1924787"/>
            <a:ext cx="139684" cy="13341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1"/>
          <p:cNvSpPr/>
          <p:nvPr/>
        </p:nvSpPr>
        <p:spPr>
          <a:xfrm rot="1280130">
            <a:off x="3396157" y="1653523"/>
            <a:ext cx="139667" cy="13340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body" idx="1"/>
          </p:nvPr>
        </p:nvSpPr>
        <p:spPr>
          <a:xfrm>
            <a:off x="3467825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3468200" y="796375"/>
            <a:ext cx="5218800" cy="66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2"/>
          </p:nvPr>
        </p:nvSpPr>
        <p:spPr>
          <a:xfrm>
            <a:off x="6153578" y="1614875"/>
            <a:ext cx="25329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33768" y="693650"/>
            <a:ext cx="3692400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33768" y="1585101"/>
            <a:ext cx="3692400" cy="33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58</a:t>
            </a:fld>
            <a:endParaRPr>
              <a:solidFill>
                <a:srgbClr val="294667"/>
              </a:solidFill>
            </a:endParaRPr>
          </a:p>
        </p:txBody>
      </p:sp>
      <p:grpSp>
        <p:nvGrpSpPr>
          <p:cNvPr id="188" name="Google Shape;188;p23"/>
          <p:cNvGrpSpPr/>
          <p:nvPr/>
        </p:nvGrpSpPr>
        <p:grpSpPr>
          <a:xfrm>
            <a:off x="6311126" y="2106716"/>
            <a:ext cx="1097788" cy="913792"/>
            <a:chOff x="1247825" y="322750"/>
            <a:chExt cx="443300" cy="369000"/>
          </a:xfrm>
        </p:grpSpPr>
        <p:sp>
          <p:nvSpPr>
            <p:cNvPr id="189" name="Google Shape;189;p2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>
            <a:spLocks noGrp="1"/>
          </p:cNvSpPr>
          <p:nvPr>
            <p:ph type="ctrTitle" idx="4294967295"/>
          </p:nvPr>
        </p:nvSpPr>
        <p:spPr>
          <a:xfrm>
            <a:off x="1746750" y="1583350"/>
            <a:ext cx="56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89,526,124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ubTitle" idx="4294967295"/>
          </p:nvPr>
        </p:nvSpPr>
        <p:spPr>
          <a:xfrm>
            <a:off x="1746750" y="2611455"/>
            <a:ext cx="5650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Whoa! That’s a big number, aren’t you proud?</a:t>
            </a:r>
            <a:endParaRPr sz="1200" dirty="0"/>
          </a:p>
        </p:txBody>
      </p:sp>
      <p:sp>
        <p:nvSpPr>
          <p:cNvPr id="236" name="Google Shape;236;p28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59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approach is easy</a:t>
            </a:r>
            <a:endParaRPr dirty="0"/>
          </a:p>
        </p:txBody>
      </p:sp>
      <p:sp>
        <p:nvSpPr>
          <p:cNvPr id="205" name="Google Shape;205;p25"/>
          <p:cNvSpPr/>
          <p:nvPr/>
        </p:nvSpPr>
        <p:spPr>
          <a:xfrm>
            <a:off x="4394479" y="1045150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Theory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5231733" y="2450691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059300" y="1045150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Syntax</a:t>
            </a:r>
            <a:endParaRPr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</a:t>
            </a:r>
            <a:endParaRPr b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big image.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60</a:t>
            </a:fld>
            <a:endParaRPr>
              <a:solidFill>
                <a:srgbClr val="29466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05" name="Google Shape;205;p25"/>
          <p:cNvSpPr/>
          <p:nvPr/>
        </p:nvSpPr>
        <p:spPr>
          <a:xfrm>
            <a:off x="4394479" y="1045150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Yellow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5231733" y="2450691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6059300" y="1045150"/>
            <a:ext cx="1948800" cy="1948800"/>
          </a:xfrm>
          <a:prstGeom prst="ellipse">
            <a:avLst/>
          </a:prstGeom>
          <a:noFill/>
          <a:ln w="38100" cap="flat" cmpd="sng">
            <a:solidFill>
              <a:srgbClr val="FFA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Blue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24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4" name="Google Shape;214;p26"/>
          <p:cNvGraphicFramePr/>
          <p:nvPr/>
        </p:nvGraphicFramePr>
        <p:xfrm>
          <a:off x="3751500" y="1222181"/>
          <a:ext cx="4655100" cy="3300600"/>
        </p:xfrm>
        <a:graphic>
          <a:graphicData uri="http://schemas.openxmlformats.org/drawingml/2006/table">
            <a:tbl>
              <a:tblPr>
                <a:noFill/>
                <a:tableStyleId>{C18F6490-FF1E-4C63-924E-3091014337BD}</a:tableStyleId>
              </a:tblPr>
              <a:tblGrid>
                <a:gridCol w="116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Yellow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Blue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Orange</a:t>
                      </a:r>
                      <a:endParaRPr sz="1100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24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21028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endParaRPr b="1">
                        <a:solidFill>
                          <a:srgbClr val="021028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A8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/>
          <p:nvPr/>
        </p:nvSpPr>
        <p:spPr>
          <a:xfrm>
            <a:off x="3453562" y="1444423"/>
            <a:ext cx="5444966" cy="259386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396108" y="1817492"/>
            <a:ext cx="414300" cy="313500"/>
          </a:xfrm>
          <a:prstGeom prst="wedgeRectCallout">
            <a:avLst>
              <a:gd name="adj1" fmla="val 251"/>
              <a:gd name="adj2" fmla="val 71749"/>
            </a:avLst>
          </a:prstGeom>
          <a:solidFill>
            <a:srgbClr val="FFA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21028"/>
                </a:solidFill>
                <a:latin typeface="Open Sans"/>
                <a:ea typeface="Open Sans"/>
                <a:cs typeface="Open Sans"/>
                <a:sym typeface="Open Sans"/>
              </a:rPr>
              <a:t>our office</a:t>
            </a:r>
            <a:endParaRPr sz="600">
              <a:solidFill>
                <a:srgbClr val="0210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3895500" y="2302175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089925" y="3181575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5708825" y="2131000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8048275" y="3643875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7619075" y="2457425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6159950" y="3579125"/>
            <a:ext cx="96900" cy="96900"/>
          </a:xfrm>
          <a:prstGeom prst="ellipse">
            <a:avLst/>
          </a:prstGeom>
          <a:solidFill>
            <a:srgbClr val="FFA800"/>
          </a:solidFill>
          <a:ln w="28575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43" name="Google Shape;24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1245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811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45" name="Google Shape;24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100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4971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47" name="Google Shape;247;p2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>
            <a:spLocks noGrp="1"/>
          </p:cNvSpPr>
          <p:nvPr>
            <p:ph type="body" idx="1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cxnSp>
        <p:nvCxnSpPr>
          <p:cNvPr id="278" name="Google Shape;278;p32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2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2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2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rgbClr val="FFF2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2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4000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3000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2000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1000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32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2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body" idx="4294967295"/>
          </p:nvPr>
        </p:nvSpPr>
        <p:spPr>
          <a:xfrm>
            <a:off x="3659225" y="1344950"/>
            <a:ext cx="50274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A800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Presentation template by </a:t>
            </a:r>
            <a:r>
              <a:rPr lang="en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A800"/>
              </a:buClr>
              <a:buSzPts val="1800"/>
              <a:buChar char="▫"/>
            </a:pPr>
            <a:r>
              <a:rPr lang="en">
                <a:solidFill>
                  <a:srgbClr val="FFFFFF"/>
                </a:solidFill>
              </a:rPr>
              <a:t>Photographs by </a:t>
            </a:r>
            <a:r>
              <a:rPr lang="en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Startup Stock Photos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8" name="Google Shape;348;p37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4294967295"/>
          </p:nvPr>
        </p:nvSpPr>
        <p:spPr>
          <a:xfrm>
            <a:off x="3459300" y="1326775"/>
            <a:ext cx="5162700" cy="2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This presentation uses the following typographies and colors: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▫"/>
            </a:pPr>
            <a:r>
              <a:rPr lang="en" sz="1200">
                <a:solidFill>
                  <a:srgbClr val="FFFFFF"/>
                </a:solidFill>
              </a:rPr>
              <a:t>Titles: Merriweather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▫"/>
            </a:pPr>
            <a:r>
              <a:rPr lang="en" sz="1200">
                <a:solidFill>
                  <a:srgbClr val="FFFFFF"/>
                </a:solidFill>
              </a:rPr>
              <a:t>Body copy: Open sans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You can download the fonts on these pages for free: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https://www.fontsquirrel.com/fonts/merriweather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https://www.fontsquirrel.com/fonts/open-sans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▫"/>
            </a:pPr>
            <a:r>
              <a:rPr lang="en" sz="1200">
                <a:solidFill>
                  <a:srgbClr val="FFFFFF"/>
                </a:solidFill>
              </a:rPr>
              <a:t>Yolk Yellow </a:t>
            </a:r>
            <a:r>
              <a:rPr lang="en" sz="1200" b="1">
                <a:solidFill>
                  <a:srgbClr val="FFA800"/>
                </a:solidFill>
              </a:rPr>
              <a:t>#ffa800</a:t>
            </a:r>
            <a:endParaRPr sz="1200">
              <a:solidFill>
                <a:srgbClr val="FFA8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▫"/>
            </a:pPr>
            <a:r>
              <a:rPr lang="en" sz="1200">
                <a:solidFill>
                  <a:srgbClr val="FFFFFF"/>
                </a:solidFill>
              </a:rPr>
              <a:t>Navy Blue </a:t>
            </a:r>
            <a:r>
              <a:rPr lang="en" sz="1200" b="1">
                <a:solidFill>
                  <a:srgbClr val="294667"/>
                </a:solidFill>
                <a:highlight>
                  <a:srgbClr val="FFFFFF"/>
                </a:highlight>
              </a:rPr>
              <a:t>#294667</a:t>
            </a:r>
            <a:endParaRPr sz="1200" b="1">
              <a:solidFill>
                <a:srgbClr val="294667"/>
              </a:solidFill>
              <a:highlight>
                <a:srgbClr val="FFFFFF"/>
              </a:highlight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3332075" y="4267925"/>
            <a:ext cx="5508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FFA800"/>
                </a:solidFill>
                <a:latin typeface="Open Sans"/>
                <a:ea typeface="Open Sans"/>
                <a:cs typeface="Open Sans"/>
                <a:sym typeface="Open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FFA8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3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 idx="4294967295"/>
          </p:nvPr>
        </p:nvSpPr>
        <p:spPr>
          <a:xfrm>
            <a:off x="271151" y="248625"/>
            <a:ext cx="86262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413" name="Google Shape;413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p41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416" name="Google Shape;416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8" name="Google Shape;418;p41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419" name="Google Shape;419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1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422" name="Google Shape;422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1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425" name="Google Shape;425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6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7" name="Google Shape;427;p41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428" name="Google Shape;428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0" name="Google Shape;430;p41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431" name="Google Shape;431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33" name="Google Shape;433;p41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2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4" name="Google Shape;444;p42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graphicFrame>
        <p:nvGraphicFramePr>
          <p:cNvPr id="445" name="Google Shape;445;p42"/>
          <p:cNvGraphicFramePr/>
          <p:nvPr/>
        </p:nvGraphicFramePr>
        <p:xfrm>
          <a:off x="1992772" y="1327231"/>
          <a:ext cx="6799300" cy="3197750"/>
        </p:xfrm>
        <a:graphic>
          <a:graphicData uri="http://schemas.openxmlformats.org/drawingml/2006/table">
            <a:tbl>
              <a:tblPr>
                <a:noFill/>
                <a:tableStyleId>{C18F6490-FF1E-4C63-924E-3091014337BD}</a:tableStyleId>
              </a:tblPr>
              <a:tblGrid>
                <a:gridCol w="105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102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616475" y="1393325"/>
            <a:ext cx="59112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Theory part over.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265275" y="4607475"/>
            <a:ext cx="8616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1" name="Google Shape;451;p43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452" name="Google Shape;452;p43"/>
          <p:cNvSpPr/>
          <p:nvPr/>
        </p:nvSpPr>
        <p:spPr>
          <a:xfrm>
            <a:off x="3355551" y="1419250"/>
            <a:ext cx="2652600" cy="1387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 sz="1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6117802" y="1419250"/>
            <a:ext cx="2652600" cy="13872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 sz="1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Yellow is the color of gold, butter and ripe lemons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3355551" y="2916162"/>
            <a:ext cx="2652600" cy="1387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Black is the color of ebony and of outer space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6117802" y="2916162"/>
            <a:ext cx="2652600" cy="13872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White is the color of milk and fresh snow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 sz="11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3"/>
          <p:cNvSpPr/>
          <p:nvPr/>
        </p:nvSpPr>
        <p:spPr>
          <a:xfrm>
            <a:off x="4946806" y="1747493"/>
            <a:ext cx="2115900" cy="211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3"/>
          <p:cNvSpPr/>
          <p:nvPr/>
        </p:nvSpPr>
        <p:spPr>
          <a:xfrm rot="5400000">
            <a:off x="5056871" y="1747493"/>
            <a:ext cx="2115900" cy="211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3"/>
          <p:cNvSpPr/>
          <p:nvPr/>
        </p:nvSpPr>
        <p:spPr>
          <a:xfrm rot="10800000">
            <a:off x="5056871" y="1858734"/>
            <a:ext cx="2115900" cy="211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3"/>
          <p:cNvSpPr/>
          <p:nvPr/>
        </p:nvSpPr>
        <p:spPr>
          <a:xfrm rot="-5400000">
            <a:off x="4946806" y="1858734"/>
            <a:ext cx="2115900" cy="2115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3"/>
          <p:cNvSpPr/>
          <p:nvPr/>
        </p:nvSpPr>
        <p:spPr>
          <a:xfrm>
            <a:off x="5433915" y="2188829"/>
            <a:ext cx="279503" cy="4124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Merriweather"/>
              </a:rPr>
              <a:t>S</a:t>
            </a:r>
          </a:p>
        </p:txBody>
      </p:sp>
      <p:sp>
        <p:nvSpPr>
          <p:cNvPr id="461" name="Google Shape;461;p43"/>
          <p:cNvSpPr/>
          <p:nvPr/>
        </p:nvSpPr>
        <p:spPr>
          <a:xfrm>
            <a:off x="6280566" y="2195586"/>
            <a:ext cx="569278" cy="404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erriweather"/>
              </a:rPr>
              <a:t>W</a:t>
            </a:r>
          </a:p>
        </p:txBody>
      </p:sp>
      <p:sp>
        <p:nvSpPr>
          <p:cNvPr id="462" name="Google Shape;462;p43"/>
          <p:cNvSpPr/>
          <p:nvPr/>
        </p:nvSpPr>
        <p:spPr>
          <a:xfrm>
            <a:off x="5403640" y="3114916"/>
            <a:ext cx="361678" cy="4124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erriweather"/>
              </a:rPr>
              <a:t>O</a:t>
            </a:r>
          </a:p>
        </p:txBody>
      </p:sp>
      <p:sp>
        <p:nvSpPr>
          <p:cNvPr id="463" name="Google Shape;463;p43"/>
          <p:cNvSpPr/>
          <p:nvPr/>
        </p:nvSpPr>
        <p:spPr>
          <a:xfrm>
            <a:off x="6380582" y="3121673"/>
            <a:ext cx="364381" cy="4016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erriweather"/>
              </a:rPr>
              <a:t>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4303575" y="4885450"/>
            <a:ext cx="536700" cy="2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71</a:t>
            </a:fld>
            <a:endParaRPr>
              <a:solidFill>
                <a:srgbClr val="294667"/>
              </a:solidFill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1986120" y="238425"/>
            <a:ext cx="1723800" cy="16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Activities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1986120" y="1911653"/>
            <a:ext cx="1723800" cy="16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Resources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710040" y="238425"/>
            <a:ext cx="1723800" cy="33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 Propositions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5433960" y="238425"/>
            <a:ext cx="1723800" cy="16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Relationships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5433960" y="1911653"/>
            <a:ext cx="1723800" cy="167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Channels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7157880" y="238425"/>
            <a:ext cx="1723800" cy="33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Customer Segments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6" name="Google Shape;476;p44"/>
          <p:cNvSpPr txBox="1"/>
          <p:nvPr/>
        </p:nvSpPr>
        <p:spPr>
          <a:xfrm>
            <a:off x="262200" y="238425"/>
            <a:ext cx="1723800" cy="334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Partners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8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44"/>
          <p:cNvSpPr txBox="1"/>
          <p:nvPr/>
        </p:nvSpPr>
        <p:spPr>
          <a:xfrm>
            <a:off x="262200" y="3584880"/>
            <a:ext cx="4309800" cy="129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Cost Structure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4572000" y="3584880"/>
            <a:ext cx="4309800" cy="129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Revenue Streams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Insert your content</a:t>
            </a:r>
            <a:endParaRPr sz="9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4279392" y="3664664"/>
            <a:ext cx="216410" cy="22574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4"/>
          <p:cNvSpPr/>
          <p:nvPr/>
        </p:nvSpPr>
        <p:spPr>
          <a:xfrm>
            <a:off x="6865890" y="318459"/>
            <a:ext cx="215789" cy="20323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"/>
          <p:cNvSpPr/>
          <p:nvPr/>
        </p:nvSpPr>
        <p:spPr>
          <a:xfrm>
            <a:off x="1702233" y="318454"/>
            <a:ext cx="207590" cy="21780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4"/>
          <p:cNvSpPr/>
          <p:nvPr/>
        </p:nvSpPr>
        <p:spPr>
          <a:xfrm>
            <a:off x="8608121" y="318377"/>
            <a:ext cx="197487" cy="218459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44"/>
          <p:cNvGrpSpPr/>
          <p:nvPr/>
        </p:nvGrpSpPr>
        <p:grpSpPr>
          <a:xfrm>
            <a:off x="8577843" y="3664583"/>
            <a:ext cx="227770" cy="173449"/>
            <a:chOff x="4604550" y="3714775"/>
            <a:chExt cx="439625" cy="319075"/>
          </a:xfrm>
        </p:grpSpPr>
        <p:sp>
          <p:nvSpPr>
            <p:cNvPr id="484" name="Google Shape;484;p4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4"/>
          <p:cNvGrpSpPr/>
          <p:nvPr/>
        </p:nvGrpSpPr>
        <p:grpSpPr>
          <a:xfrm>
            <a:off x="5169094" y="318256"/>
            <a:ext cx="188666" cy="252230"/>
            <a:chOff x="1959600" y="4980625"/>
            <a:chExt cx="364150" cy="464000"/>
          </a:xfrm>
        </p:grpSpPr>
        <p:sp>
          <p:nvSpPr>
            <p:cNvPr id="487" name="Google Shape;487;p4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44"/>
          <p:cNvGrpSpPr/>
          <p:nvPr/>
        </p:nvGrpSpPr>
        <p:grpSpPr>
          <a:xfrm>
            <a:off x="6802664" y="1991321"/>
            <a:ext cx="278880" cy="280688"/>
            <a:chOff x="5233525" y="4954450"/>
            <a:chExt cx="538275" cy="516350"/>
          </a:xfrm>
        </p:grpSpPr>
        <p:sp>
          <p:nvSpPr>
            <p:cNvPr id="495" name="Google Shape;495;p4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44"/>
          <p:cNvGrpSpPr/>
          <p:nvPr/>
        </p:nvGrpSpPr>
        <p:grpSpPr>
          <a:xfrm>
            <a:off x="3358097" y="1991323"/>
            <a:ext cx="283932" cy="270767"/>
            <a:chOff x="4556450" y="4963575"/>
            <a:chExt cx="548025" cy="498100"/>
          </a:xfrm>
        </p:grpSpPr>
        <p:sp>
          <p:nvSpPr>
            <p:cNvPr id="507" name="Google Shape;507;p44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44"/>
          <p:cNvSpPr/>
          <p:nvPr/>
        </p:nvSpPr>
        <p:spPr>
          <a:xfrm>
            <a:off x="3406103" y="318458"/>
            <a:ext cx="227743" cy="239031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18" name="Google Shape;518;p45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grpSp>
        <p:nvGrpSpPr>
          <p:cNvPr id="519" name="Google Shape;519;p45"/>
          <p:cNvGrpSpPr/>
          <p:nvPr/>
        </p:nvGrpSpPr>
        <p:grpSpPr>
          <a:xfrm>
            <a:off x="3151517" y="1413043"/>
            <a:ext cx="3608219" cy="3243858"/>
            <a:chOff x="3778727" y="4460423"/>
            <a:chExt cx="720160" cy="647438"/>
          </a:xfrm>
        </p:grpSpPr>
        <p:sp>
          <p:nvSpPr>
            <p:cNvPr id="520" name="Google Shape;520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AWARENESS</a:t>
              </a:r>
              <a:endParaRPr sz="12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27" name="Google Shape;527;p45"/>
          <p:cNvCxnSpPr/>
          <p:nvPr/>
        </p:nvCxnSpPr>
        <p:spPr>
          <a:xfrm>
            <a:off x="6679775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8" name="Google Shape;528;p45"/>
          <p:cNvSpPr txBox="1"/>
          <p:nvPr/>
        </p:nvSpPr>
        <p:spPr>
          <a:xfrm>
            <a:off x="7798275" y="1778025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29" name="Google Shape;529;p45"/>
          <p:cNvCxnSpPr/>
          <p:nvPr/>
        </p:nvCxnSpPr>
        <p:spPr>
          <a:xfrm>
            <a:off x="6524100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0" name="Google Shape;530;p45"/>
          <p:cNvSpPr txBox="1"/>
          <p:nvPr/>
        </p:nvSpPr>
        <p:spPr>
          <a:xfrm>
            <a:off x="7798275" y="2259640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31" name="Google Shape;531;p45"/>
          <p:cNvCxnSpPr/>
          <p:nvPr/>
        </p:nvCxnSpPr>
        <p:spPr>
          <a:xfrm>
            <a:off x="6302875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2" name="Google Shape;532;p45"/>
          <p:cNvSpPr txBox="1"/>
          <p:nvPr/>
        </p:nvSpPr>
        <p:spPr>
          <a:xfrm>
            <a:off x="7798275" y="2741255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33" name="Google Shape;533;p45"/>
          <p:cNvCxnSpPr/>
          <p:nvPr/>
        </p:nvCxnSpPr>
        <p:spPr>
          <a:xfrm>
            <a:off x="6114425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4" name="Google Shape;534;p45"/>
          <p:cNvSpPr txBox="1"/>
          <p:nvPr/>
        </p:nvSpPr>
        <p:spPr>
          <a:xfrm>
            <a:off x="7798275" y="3222870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35" name="Google Shape;535;p45"/>
          <p:cNvCxnSpPr/>
          <p:nvPr/>
        </p:nvCxnSpPr>
        <p:spPr>
          <a:xfrm>
            <a:off x="5909575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6" name="Google Shape;536;p45"/>
          <p:cNvSpPr txBox="1"/>
          <p:nvPr/>
        </p:nvSpPr>
        <p:spPr>
          <a:xfrm>
            <a:off x="7798275" y="3704485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537" name="Google Shape;537;p45"/>
          <p:cNvCxnSpPr/>
          <p:nvPr/>
        </p:nvCxnSpPr>
        <p:spPr>
          <a:xfrm>
            <a:off x="5696550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8" name="Google Shape;538;p45"/>
          <p:cNvSpPr txBox="1"/>
          <p:nvPr/>
        </p:nvSpPr>
        <p:spPr>
          <a:xfrm>
            <a:off x="7798275" y="4186100"/>
            <a:ext cx="12516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Insert your content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>
            <a:spLocks noGrp="1"/>
          </p:cNvSpPr>
          <p:nvPr>
            <p:ph type="title" idx="4294967295"/>
          </p:nvPr>
        </p:nvSpPr>
        <p:spPr>
          <a:xfrm>
            <a:off x="3498305" y="2069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44" name="Google Shape;544;p46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294667"/>
                </a:solidFill>
              </a:rPr>
              <a:t>73</a:t>
            </a:fld>
            <a:endParaRPr>
              <a:solidFill>
                <a:srgbClr val="294667"/>
              </a:solidFill>
            </a:endParaRPr>
          </a:p>
        </p:txBody>
      </p:sp>
      <p:pic>
        <p:nvPicPr>
          <p:cNvPr id="545" name="Google Shape;545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6" name="Google Shape;546;p46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Imani Jackson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7" name="Google Shape;54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8" name="Google Shape;548;p46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Marcos Galán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9" name="Google Shape;549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0" name="Google Shape;550;p46"/>
          <p:cNvSpPr txBox="1"/>
          <p:nvPr/>
        </p:nvSpPr>
        <p:spPr>
          <a:xfrm>
            <a:off x="48197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Ixchel Valdía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1" name="Google Shape;551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52" name="Google Shape;552;p46"/>
          <p:cNvSpPr txBox="1"/>
          <p:nvPr/>
        </p:nvSpPr>
        <p:spPr>
          <a:xfrm>
            <a:off x="679950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Nils Årud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Blue is the colour of the clear sky and the deep sea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2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</a:rPr>
              <a:t>Competitor Matrix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558" name="Google Shape;558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60" name="Google Shape;560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06" name="Google Shape;606;p47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grpSp>
        <p:nvGrpSpPr>
          <p:cNvPr id="607" name="Google Shape;607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08" name="Google Shape;608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FFE5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30" name="Google Shape;630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31" name="Google Shape;631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32" name="Google Shape;632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 VALUE 1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3" name="Google Shape;633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VALUE 1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Google Shape;634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LOW VALUE 2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HIGH VALUE 2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Our company</a:t>
            </a:r>
            <a:endParaRPr sz="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7" name="Google Shape;637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8" name="Google Shape;638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9" name="Google Shape;639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0" name="Google Shape;640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1" name="Google Shape;641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2" name="Google Shape;642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Competitor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 txBox="1">
            <a:spLocks noGrp="1"/>
          </p:cNvSpPr>
          <p:nvPr>
            <p:ph type="title"/>
          </p:nvPr>
        </p:nvSpPr>
        <p:spPr>
          <a:xfrm>
            <a:off x="442405" y="1045150"/>
            <a:ext cx="2147400" cy="6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48" name="Google Shape;648;p48"/>
          <p:cNvSpPr txBox="1">
            <a:spLocks noGrp="1"/>
          </p:cNvSpPr>
          <p:nvPr>
            <p:ph type="sldNum" idx="12"/>
          </p:nvPr>
        </p:nvSpPr>
        <p:spPr>
          <a:xfrm>
            <a:off x="-6000" y="0"/>
            <a:ext cx="548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graphicFrame>
        <p:nvGraphicFramePr>
          <p:cNvPr id="649" name="Google Shape;649;p48"/>
          <p:cNvGraphicFramePr/>
          <p:nvPr/>
        </p:nvGraphicFramePr>
        <p:xfrm>
          <a:off x="2232200" y="1398525"/>
          <a:ext cx="6539175" cy="2986825"/>
        </p:xfrm>
        <a:graphic>
          <a:graphicData uri="http://schemas.openxmlformats.org/drawingml/2006/table">
            <a:tbl>
              <a:tblPr>
                <a:noFill/>
                <a:tableStyleId>{AA030C2F-6DCB-4120-96D0-017DAA5590C1}</a:tableStyleId>
              </a:tblPr>
              <a:tblGrid>
                <a:gridCol w="8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7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9"/>
          <p:cNvSpPr txBox="1"/>
          <p:nvPr/>
        </p:nvSpPr>
        <p:spPr>
          <a:xfrm>
            <a:off x="5888525" y="56622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means that you can: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Resize them without losing quality.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"/>
              <a:buChar char="●"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Change line color, width and style.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Isn’t that nice? :)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Examples: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49"/>
          <p:cNvGrpSpPr/>
          <p:nvPr/>
        </p:nvGrpSpPr>
        <p:grpSpPr>
          <a:xfrm>
            <a:off x="574224" y="516032"/>
            <a:ext cx="314345" cy="410041"/>
            <a:chOff x="590250" y="244200"/>
            <a:chExt cx="407975" cy="532175"/>
          </a:xfrm>
        </p:grpSpPr>
        <p:sp>
          <p:nvSpPr>
            <p:cNvPr id="656" name="Google Shape;656;p4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9"/>
          <p:cNvGrpSpPr/>
          <p:nvPr/>
        </p:nvGrpSpPr>
        <p:grpSpPr>
          <a:xfrm>
            <a:off x="1080885" y="576554"/>
            <a:ext cx="341563" cy="284315"/>
            <a:chOff x="1247825" y="322750"/>
            <a:chExt cx="443300" cy="369000"/>
          </a:xfrm>
        </p:grpSpPr>
        <p:sp>
          <p:nvSpPr>
            <p:cNvPr id="671" name="Google Shape;671;p49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9"/>
          <p:cNvGrpSpPr/>
          <p:nvPr/>
        </p:nvGrpSpPr>
        <p:grpSpPr>
          <a:xfrm>
            <a:off x="1606328" y="575148"/>
            <a:ext cx="326538" cy="287127"/>
            <a:chOff x="1929775" y="320925"/>
            <a:chExt cx="423800" cy="372650"/>
          </a:xfrm>
        </p:grpSpPr>
        <p:sp>
          <p:nvSpPr>
            <p:cNvPr id="677" name="Google Shape;677;p49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9"/>
          <p:cNvSpPr/>
          <p:nvPr/>
        </p:nvSpPr>
        <p:spPr>
          <a:xfrm>
            <a:off x="2153819" y="564824"/>
            <a:ext cx="267421" cy="307776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9"/>
          <p:cNvSpPr/>
          <p:nvPr/>
        </p:nvSpPr>
        <p:spPr>
          <a:xfrm>
            <a:off x="2690052" y="565768"/>
            <a:ext cx="230823" cy="30588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4" name="Google Shape;684;p49"/>
          <p:cNvGrpSpPr/>
          <p:nvPr/>
        </p:nvGrpSpPr>
        <p:grpSpPr>
          <a:xfrm>
            <a:off x="3686947" y="542768"/>
            <a:ext cx="308720" cy="351868"/>
            <a:chOff x="4630125" y="278900"/>
            <a:chExt cx="400675" cy="456675"/>
          </a:xfrm>
        </p:grpSpPr>
        <p:sp>
          <p:nvSpPr>
            <p:cNvPr id="685" name="Google Shape;685;p4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" name="Google Shape;689;p49"/>
          <p:cNvSpPr/>
          <p:nvPr/>
        </p:nvSpPr>
        <p:spPr>
          <a:xfrm>
            <a:off x="4182384" y="564362"/>
            <a:ext cx="353756" cy="308701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49"/>
          <p:cNvGrpSpPr/>
          <p:nvPr/>
        </p:nvGrpSpPr>
        <p:grpSpPr>
          <a:xfrm>
            <a:off x="578924" y="1043805"/>
            <a:ext cx="314325" cy="383304"/>
            <a:chOff x="596350" y="929175"/>
            <a:chExt cx="407950" cy="497475"/>
          </a:xfrm>
        </p:grpSpPr>
        <p:sp>
          <p:nvSpPr>
            <p:cNvPr id="691" name="Google Shape;691;p49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49"/>
          <p:cNvGrpSpPr/>
          <p:nvPr/>
        </p:nvGrpSpPr>
        <p:grpSpPr>
          <a:xfrm>
            <a:off x="1609602" y="1099647"/>
            <a:ext cx="319989" cy="273990"/>
            <a:chOff x="1934025" y="1001650"/>
            <a:chExt cx="415300" cy="355600"/>
          </a:xfrm>
        </p:grpSpPr>
        <p:sp>
          <p:nvSpPr>
            <p:cNvPr id="699" name="Google Shape;699;p49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49"/>
          <p:cNvSpPr/>
          <p:nvPr/>
        </p:nvSpPr>
        <p:spPr>
          <a:xfrm>
            <a:off x="2126620" y="1076649"/>
            <a:ext cx="321838" cy="31996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2645016" y="1092598"/>
            <a:ext cx="320913" cy="28807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3167630" y="1094948"/>
            <a:ext cx="311532" cy="283371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3695888" y="1097761"/>
            <a:ext cx="290883" cy="27774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49"/>
          <p:cNvGrpSpPr/>
          <p:nvPr/>
        </p:nvGrpSpPr>
        <p:grpSpPr>
          <a:xfrm>
            <a:off x="4198771" y="1078997"/>
            <a:ext cx="320913" cy="321376"/>
            <a:chOff x="5294400" y="974850"/>
            <a:chExt cx="416500" cy="417100"/>
          </a:xfrm>
        </p:grpSpPr>
        <p:sp>
          <p:nvSpPr>
            <p:cNvPr id="708" name="Google Shape;708;p4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49"/>
          <p:cNvGrpSpPr/>
          <p:nvPr/>
        </p:nvGrpSpPr>
        <p:grpSpPr>
          <a:xfrm>
            <a:off x="4678234" y="1042880"/>
            <a:ext cx="397848" cy="387523"/>
            <a:chOff x="5916675" y="927975"/>
            <a:chExt cx="516350" cy="502950"/>
          </a:xfrm>
        </p:grpSpPr>
        <p:sp>
          <p:nvSpPr>
            <p:cNvPr id="711" name="Google Shape;711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49"/>
          <p:cNvGrpSpPr/>
          <p:nvPr/>
        </p:nvGrpSpPr>
        <p:grpSpPr>
          <a:xfrm>
            <a:off x="554518" y="1638207"/>
            <a:ext cx="358437" cy="242091"/>
            <a:chOff x="564675" y="1700625"/>
            <a:chExt cx="465200" cy="314200"/>
          </a:xfrm>
        </p:grpSpPr>
        <p:sp>
          <p:nvSpPr>
            <p:cNvPr id="714" name="Google Shape;714;p49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49"/>
          <p:cNvGrpSpPr/>
          <p:nvPr/>
        </p:nvGrpSpPr>
        <p:grpSpPr>
          <a:xfrm>
            <a:off x="1072448" y="1579090"/>
            <a:ext cx="358437" cy="350943"/>
            <a:chOff x="1236875" y="1623900"/>
            <a:chExt cx="465200" cy="455475"/>
          </a:xfrm>
        </p:grpSpPr>
        <p:sp>
          <p:nvSpPr>
            <p:cNvPr id="718" name="Google Shape;718;p4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9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9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9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1601628" y="1586603"/>
            <a:ext cx="335938" cy="335919"/>
            <a:chOff x="1923675" y="1633650"/>
            <a:chExt cx="436000" cy="435975"/>
          </a:xfrm>
        </p:grpSpPr>
        <p:sp>
          <p:nvSpPr>
            <p:cNvPr id="726" name="Google Shape;726;p4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49"/>
          <p:cNvGrpSpPr/>
          <p:nvPr/>
        </p:nvGrpSpPr>
        <p:grpSpPr>
          <a:xfrm>
            <a:off x="2118152" y="1585197"/>
            <a:ext cx="338731" cy="338731"/>
            <a:chOff x="2594050" y="1631825"/>
            <a:chExt cx="439625" cy="439625"/>
          </a:xfrm>
        </p:grpSpPr>
        <p:sp>
          <p:nvSpPr>
            <p:cNvPr id="733" name="Google Shape;733;p4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7" name="Google Shape;737;p49"/>
          <p:cNvSpPr/>
          <p:nvPr/>
        </p:nvSpPr>
        <p:spPr>
          <a:xfrm>
            <a:off x="2651103" y="1600205"/>
            <a:ext cx="308720" cy="30872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" name="Google Shape;738;p49"/>
          <p:cNvGrpSpPr/>
          <p:nvPr/>
        </p:nvGrpSpPr>
        <p:grpSpPr>
          <a:xfrm>
            <a:off x="3185911" y="1559866"/>
            <a:ext cx="274934" cy="389391"/>
            <a:chOff x="3979850" y="1598950"/>
            <a:chExt cx="356825" cy="505375"/>
          </a:xfrm>
        </p:grpSpPr>
        <p:sp>
          <p:nvSpPr>
            <p:cNvPr id="739" name="Google Shape;739;p49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9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9"/>
          <p:cNvGrpSpPr/>
          <p:nvPr/>
        </p:nvGrpSpPr>
        <p:grpSpPr>
          <a:xfrm>
            <a:off x="3660211" y="1643369"/>
            <a:ext cx="362193" cy="222386"/>
            <a:chOff x="4595425" y="1707325"/>
            <a:chExt cx="470075" cy="288625"/>
          </a:xfrm>
        </p:grpSpPr>
        <p:sp>
          <p:nvSpPr>
            <p:cNvPr id="742" name="Google Shape;742;p49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49"/>
          <p:cNvGrpSpPr/>
          <p:nvPr/>
        </p:nvGrpSpPr>
        <p:grpSpPr>
          <a:xfrm>
            <a:off x="4195497" y="1588953"/>
            <a:ext cx="327482" cy="331219"/>
            <a:chOff x="5290150" y="1636700"/>
            <a:chExt cx="425025" cy="429875"/>
          </a:xfrm>
        </p:grpSpPr>
        <p:sp>
          <p:nvSpPr>
            <p:cNvPr id="748" name="Google Shape;748;p4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49"/>
          <p:cNvGrpSpPr/>
          <p:nvPr/>
        </p:nvGrpSpPr>
        <p:grpSpPr>
          <a:xfrm>
            <a:off x="4712483" y="1579090"/>
            <a:ext cx="329350" cy="345319"/>
            <a:chOff x="5961125" y="1623900"/>
            <a:chExt cx="427450" cy="448175"/>
          </a:xfrm>
        </p:grpSpPr>
        <p:sp>
          <p:nvSpPr>
            <p:cNvPr id="751" name="Google Shape;751;p49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9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9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9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9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9"/>
          <p:cNvGrpSpPr/>
          <p:nvPr/>
        </p:nvGrpSpPr>
        <p:grpSpPr>
          <a:xfrm>
            <a:off x="5219144" y="1588009"/>
            <a:ext cx="351868" cy="333106"/>
            <a:chOff x="6618700" y="1635475"/>
            <a:chExt cx="456675" cy="432325"/>
          </a:xfrm>
        </p:grpSpPr>
        <p:sp>
          <p:nvSpPr>
            <p:cNvPr id="759" name="Google Shape;759;p49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9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9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49"/>
          <p:cNvGrpSpPr/>
          <p:nvPr/>
        </p:nvGrpSpPr>
        <p:grpSpPr>
          <a:xfrm>
            <a:off x="594392" y="2122832"/>
            <a:ext cx="278690" cy="299320"/>
            <a:chOff x="616425" y="2329600"/>
            <a:chExt cx="361700" cy="388475"/>
          </a:xfrm>
        </p:grpSpPr>
        <p:sp>
          <p:nvSpPr>
            <p:cNvPr id="765" name="Google Shape;765;p4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9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1104829" y="2125645"/>
            <a:ext cx="293695" cy="293695"/>
            <a:chOff x="1278900" y="2333250"/>
            <a:chExt cx="381175" cy="381175"/>
          </a:xfrm>
        </p:grpSpPr>
        <p:sp>
          <p:nvSpPr>
            <p:cNvPr id="774" name="Google Shape;774;p49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9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9"/>
          <p:cNvGrpSpPr/>
          <p:nvPr/>
        </p:nvGrpSpPr>
        <p:grpSpPr>
          <a:xfrm>
            <a:off x="1622739" y="2125645"/>
            <a:ext cx="293715" cy="293695"/>
            <a:chOff x="1951075" y="2333250"/>
            <a:chExt cx="381200" cy="381175"/>
          </a:xfrm>
        </p:grpSpPr>
        <p:sp>
          <p:nvSpPr>
            <p:cNvPr id="779" name="Google Shape;779;p49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9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9"/>
          <p:cNvGrpSpPr/>
          <p:nvPr/>
        </p:nvGrpSpPr>
        <p:grpSpPr>
          <a:xfrm>
            <a:off x="2140670" y="2125645"/>
            <a:ext cx="293695" cy="293695"/>
            <a:chOff x="2623275" y="2333250"/>
            <a:chExt cx="381175" cy="381175"/>
          </a:xfrm>
        </p:grpSpPr>
        <p:sp>
          <p:nvSpPr>
            <p:cNvPr id="784" name="Google Shape;784;p4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2727097" y="2074984"/>
            <a:ext cx="156700" cy="391279"/>
            <a:chOff x="3384375" y="2267500"/>
            <a:chExt cx="203375" cy="507825"/>
          </a:xfrm>
        </p:grpSpPr>
        <p:sp>
          <p:nvSpPr>
            <p:cNvPr id="789" name="Google Shape;789;p49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49"/>
          <p:cNvGrpSpPr/>
          <p:nvPr/>
        </p:nvGrpSpPr>
        <p:grpSpPr>
          <a:xfrm>
            <a:off x="3777019" y="2124701"/>
            <a:ext cx="128558" cy="291827"/>
            <a:chOff x="4747025" y="2332025"/>
            <a:chExt cx="166850" cy="378750"/>
          </a:xfrm>
        </p:grpSpPr>
        <p:sp>
          <p:nvSpPr>
            <p:cNvPr id="792" name="Google Shape;792;p49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9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9"/>
          <p:cNvGrpSpPr/>
          <p:nvPr/>
        </p:nvGrpSpPr>
        <p:grpSpPr>
          <a:xfrm>
            <a:off x="3256758" y="2076853"/>
            <a:ext cx="133239" cy="387523"/>
            <a:chOff x="4071800" y="2269925"/>
            <a:chExt cx="172925" cy="502950"/>
          </a:xfrm>
        </p:grpSpPr>
        <p:sp>
          <p:nvSpPr>
            <p:cNvPr id="795" name="Google Shape;795;p4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49"/>
          <p:cNvSpPr/>
          <p:nvPr/>
        </p:nvSpPr>
        <p:spPr>
          <a:xfrm>
            <a:off x="4212415" y="2117673"/>
            <a:ext cx="293695" cy="30964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49"/>
          <p:cNvGrpSpPr/>
          <p:nvPr/>
        </p:nvGrpSpPr>
        <p:grpSpPr>
          <a:xfrm>
            <a:off x="4721401" y="2123295"/>
            <a:ext cx="317157" cy="298395"/>
            <a:chOff x="5972700" y="2330200"/>
            <a:chExt cx="411625" cy="387275"/>
          </a:xfrm>
        </p:grpSpPr>
        <p:sp>
          <p:nvSpPr>
            <p:cNvPr id="799" name="Google Shape;799;p4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49"/>
          <p:cNvGrpSpPr/>
          <p:nvPr/>
        </p:nvGrpSpPr>
        <p:grpSpPr>
          <a:xfrm>
            <a:off x="683538" y="2607438"/>
            <a:ext cx="100415" cy="365949"/>
            <a:chOff x="732125" y="2958550"/>
            <a:chExt cx="130325" cy="474950"/>
          </a:xfrm>
        </p:grpSpPr>
        <p:sp>
          <p:nvSpPr>
            <p:cNvPr id="802" name="Google Shape;802;p49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9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49"/>
          <p:cNvSpPr/>
          <p:nvPr/>
        </p:nvSpPr>
        <p:spPr>
          <a:xfrm>
            <a:off x="1615718" y="2592899"/>
            <a:ext cx="307776" cy="395035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49"/>
          <p:cNvSpPr/>
          <p:nvPr/>
        </p:nvSpPr>
        <p:spPr>
          <a:xfrm>
            <a:off x="1137658" y="2592899"/>
            <a:ext cx="228029" cy="395035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" name="Google Shape;812;p49"/>
          <p:cNvGrpSpPr/>
          <p:nvPr/>
        </p:nvGrpSpPr>
        <p:grpSpPr>
          <a:xfrm>
            <a:off x="2109715" y="2619169"/>
            <a:ext cx="355624" cy="336863"/>
            <a:chOff x="2583100" y="2973775"/>
            <a:chExt cx="461550" cy="437200"/>
          </a:xfrm>
        </p:grpSpPr>
        <p:sp>
          <p:nvSpPr>
            <p:cNvPr id="813" name="Google Shape;813;p49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5" name="Google Shape;815;p49"/>
          <p:cNvSpPr/>
          <p:nvPr/>
        </p:nvSpPr>
        <p:spPr>
          <a:xfrm>
            <a:off x="3678051" y="2627148"/>
            <a:ext cx="326538" cy="32653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9"/>
          <p:cNvGrpSpPr/>
          <p:nvPr/>
        </p:nvGrpSpPr>
        <p:grpSpPr>
          <a:xfrm>
            <a:off x="4162654" y="2644981"/>
            <a:ext cx="398792" cy="296508"/>
            <a:chOff x="5247525" y="3007275"/>
            <a:chExt cx="517575" cy="384825"/>
          </a:xfrm>
        </p:grpSpPr>
        <p:sp>
          <p:nvSpPr>
            <p:cNvPr id="817" name="Google Shape;817;p4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3164337" y="2628088"/>
            <a:ext cx="314325" cy="320913"/>
            <a:chOff x="3951850" y="2985350"/>
            <a:chExt cx="407950" cy="416500"/>
          </a:xfrm>
        </p:grpSpPr>
        <p:sp>
          <p:nvSpPr>
            <p:cNvPr id="820" name="Google Shape;820;p4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9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9"/>
          <p:cNvGrpSpPr/>
          <p:nvPr/>
        </p:nvGrpSpPr>
        <p:grpSpPr>
          <a:xfrm>
            <a:off x="557812" y="3168536"/>
            <a:ext cx="364061" cy="279614"/>
            <a:chOff x="568950" y="3686775"/>
            <a:chExt cx="472500" cy="362900"/>
          </a:xfrm>
        </p:grpSpPr>
        <p:sp>
          <p:nvSpPr>
            <p:cNvPr id="825" name="Google Shape;825;p4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49"/>
          <p:cNvSpPr/>
          <p:nvPr/>
        </p:nvSpPr>
        <p:spPr>
          <a:xfrm>
            <a:off x="4753328" y="2612143"/>
            <a:ext cx="247716" cy="356568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9" name="Google Shape;829;p49"/>
          <p:cNvGrpSpPr/>
          <p:nvPr/>
        </p:nvGrpSpPr>
        <p:grpSpPr>
          <a:xfrm>
            <a:off x="1078555" y="3191997"/>
            <a:ext cx="346243" cy="232710"/>
            <a:chOff x="1244800" y="3717225"/>
            <a:chExt cx="449375" cy="302025"/>
          </a:xfrm>
        </p:grpSpPr>
        <p:sp>
          <p:nvSpPr>
            <p:cNvPr id="830" name="Google Shape;830;p49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9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9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49"/>
          <p:cNvGrpSpPr/>
          <p:nvPr/>
        </p:nvGrpSpPr>
        <p:grpSpPr>
          <a:xfrm>
            <a:off x="1601165" y="3174160"/>
            <a:ext cx="336863" cy="263203"/>
            <a:chOff x="1923075" y="3694075"/>
            <a:chExt cx="437200" cy="341600"/>
          </a:xfrm>
        </p:grpSpPr>
        <p:sp>
          <p:nvSpPr>
            <p:cNvPr id="837" name="Google Shape;837;p49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9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9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9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9"/>
          <p:cNvGrpSpPr/>
          <p:nvPr/>
        </p:nvGrpSpPr>
        <p:grpSpPr>
          <a:xfrm>
            <a:off x="2122370" y="3169942"/>
            <a:ext cx="330294" cy="271177"/>
            <a:chOff x="2599525" y="3688600"/>
            <a:chExt cx="428675" cy="351950"/>
          </a:xfrm>
        </p:grpSpPr>
        <p:sp>
          <p:nvSpPr>
            <p:cNvPr id="847" name="Google Shape;847;p49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9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49"/>
          <p:cNvGrpSpPr/>
          <p:nvPr/>
        </p:nvGrpSpPr>
        <p:grpSpPr>
          <a:xfrm>
            <a:off x="2656250" y="3151180"/>
            <a:ext cx="305908" cy="301670"/>
            <a:chOff x="3292425" y="3664250"/>
            <a:chExt cx="397025" cy="391525"/>
          </a:xfrm>
        </p:grpSpPr>
        <p:sp>
          <p:nvSpPr>
            <p:cNvPr id="851" name="Google Shape;851;p49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9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49"/>
          <p:cNvGrpSpPr/>
          <p:nvPr/>
        </p:nvGrpSpPr>
        <p:grpSpPr>
          <a:xfrm>
            <a:off x="3149312" y="3190110"/>
            <a:ext cx="338750" cy="245847"/>
            <a:chOff x="3932350" y="3714775"/>
            <a:chExt cx="439650" cy="319075"/>
          </a:xfrm>
        </p:grpSpPr>
        <p:sp>
          <p:nvSpPr>
            <p:cNvPr id="855" name="Google Shape;855;p4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9"/>
          <p:cNvGrpSpPr/>
          <p:nvPr/>
        </p:nvGrpSpPr>
        <p:grpSpPr>
          <a:xfrm>
            <a:off x="3667242" y="3190110"/>
            <a:ext cx="338731" cy="245847"/>
            <a:chOff x="4604550" y="3714775"/>
            <a:chExt cx="439625" cy="319075"/>
          </a:xfrm>
        </p:grpSpPr>
        <p:sp>
          <p:nvSpPr>
            <p:cNvPr id="861" name="Google Shape;861;p49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9"/>
          <p:cNvGrpSpPr/>
          <p:nvPr/>
        </p:nvGrpSpPr>
        <p:grpSpPr>
          <a:xfrm>
            <a:off x="4197365" y="3164779"/>
            <a:ext cx="323726" cy="287608"/>
            <a:chOff x="5292575" y="3681900"/>
            <a:chExt cx="420150" cy="373275"/>
          </a:xfrm>
        </p:grpSpPr>
        <p:sp>
          <p:nvSpPr>
            <p:cNvPr id="864" name="Google Shape;864;p49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9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9"/>
          <p:cNvGrpSpPr/>
          <p:nvPr/>
        </p:nvGrpSpPr>
        <p:grpSpPr>
          <a:xfrm>
            <a:off x="4696996" y="3128181"/>
            <a:ext cx="360324" cy="360324"/>
            <a:chOff x="5941025" y="3634400"/>
            <a:chExt cx="467650" cy="467650"/>
          </a:xfrm>
        </p:grpSpPr>
        <p:sp>
          <p:nvSpPr>
            <p:cNvPr id="872" name="Google Shape;872;p49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9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9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49"/>
          <p:cNvGrpSpPr/>
          <p:nvPr/>
        </p:nvGrpSpPr>
        <p:grpSpPr>
          <a:xfrm>
            <a:off x="5237925" y="3151180"/>
            <a:ext cx="314325" cy="314345"/>
            <a:chOff x="6643075" y="3664250"/>
            <a:chExt cx="407950" cy="407975"/>
          </a:xfrm>
        </p:grpSpPr>
        <p:sp>
          <p:nvSpPr>
            <p:cNvPr id="879" name="Google Shape;879;p4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49"/>
          <p:cNvGrpSpPr/>
          <p:nvPr/>
        </p:nvGrpSpPr>
        <p:grpSpPr>
          <a:xfrm>
            <a:off x="563437" y="3655973"/>
            <a:ext cx="340619" cy="340600"/>
            <a:chOff x="576250" y="4319400"/>
            <a:chExt cx="442075" cy="442050"/>
          </a:xfrm>
        </p:grpSpPr>
        <p:sp>
          <p:nvSpPr>
            <p:cNvPr id="882" name="Google Shape;882;p4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6" name="Google Shape;886;p49"/>
          <p:cNvSpPr/>
          <p:nvPr/>
        </p:nvSpPr>
        <p:spPr>
          <a:xfrm>
            <a:off x="1067292" y="3722127"/>
            <a:ext cx="368761" cy="208305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49"/>
          <p:cNvSpPr/>
          <p:nvPr/>
        </p:nvSpPr>
        <p:spPr>
          <a:xfrm>
            <a:off x="3167167" y="3670041"/>
            <a:ext cx="312457" cy="312476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9"/>
          <p:cNvSpPr/>
          <p:nvPr/>
        </p:nvSpPr>
        <p:spPr>
          <a:xfrm>
            <a:off x="2649234" y="3689747"/>
            <a:ext cx="312457" cy="273065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9"/>
          <p:cNvSpPr/>
          <p:nvPr/>
        </p:nvSpPr>
        <p:spPr>
          <a:xfrm>
            <a:off x="3683695" y="3668635"/>
            <a:ext cx="315269" cy="31528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0" name="Google Shape;890;p49"/>
          <p:cNvGrpSpPr/>
          <p:nvPr/>
        </p:nvGrpSpPr>
        <p:grpSpPr>
          <a:xfrm>
            <a:off x="4178603" y="3673329"/>
            <a:ext cx="361249" cy="298395"/>
            <a:chOff x="5268225" y="4341925"/>
            <a:chExt cx="468850" cy="387275"/>
          </a:xfrm>
        </p:grpSpPr>
        <p:sp>
          <p:nvSpPr>
            <p:cNvPr id="891" name="Google Shape;891;p49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49"/>
          <p:cNvGrpSpPr/>
          <p:nvPr/>
        </p:nvGrpSpPr>
        <p:grpSpPr>
          <a:xfrm>
            <a:off x="4714833" y="3663948"/>
            <a:ext cx="324650" cy="324650"/>
            <a:chOff x="5964175" y="4329750"/>
            <a:chExt cx="421350" cy="421350"/>
          </a:xfrm>
        </p:grpSpPr>
        <p:sp>
          <p:nvSpPr>
            <p:cNvPr id="900" name="Google Shape;900;p49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9"/>
          <p:cNvGrpSpPr/>
          <p:nvPr/>
        </p:nvGrpSpPr>
        <p:grpSpPr>
          <a:xfrm>
            <a:off x="1080885" y="4181878"/>
            <a:ext cx="341563" cy="330294"/>
            <a:chOff x="1247825" y="5001950"/>
            <a:chExt cx="443300" cy="428675"/>
          </a:xfrm>
        </p:grpSpPr>
        <p:sp>
          <p:nvSpPr>
            <p:cNvPr id="903" name="Google Shape;903;p4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49"/>
          <p:cNvGrpSpPr/>
          <p:nvPr/>
        </p:nvGrpSpPr>
        <p:grpSpPr>
          <a:xfrm>
            <a:off x="1629308" y="4165447"/>
            <a:ext cx="280578" cy="357512"/>
            <a:chOff x="1959600" y="4980625"/>
            <a:chExt cx="364150" cy="464000"/>
          </a:xfrm>
        </p:grpSpPr>
        <p:sp>
          <p:nvSpPr>
            <p:cNvPr id="910" name="Google Shape;910;p49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9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49"/>
          <p:cNvGrpSpPr/>
          <p:nvPr/>
        </p:nvGrpSpPr>
        <p:grpSpPr>
          <a:xfrm>
            <a:off x="2126608" y="4179066"/>
            <a:ext cx="321838" cy="330756"/>
            <a:chOff x="2605025" y="4998300"/>
            <a:chExt cx="417700" cy="429275"/>
          </a:xfrm>
        </p:grpSpPr>
        <p:sp>
          <p:nvSpPr>
            <p:cNvPr id="918" name="Google Shape;918;p4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9"/>
          <p:cNvGrpSpPr/>
          <p:nvPr/>
        </p:nvGrpSpPr>
        <p:grpSpPr>
          <a:xfrm>
            <a:off x="2613102" y="4181878"/>
            <a:ext cx="384711" cy="320432"/>
            <a:chOff x="3236425" y="5001950"/>
            <a:chExt cx="499300" cy="415875"/>
          </a:xfrm>
        </p:grpSpPr>
        <p:sp>
          <p:nvSpPr>
            <p:cNvPr id="922" name="Google Shape;922;p49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49"/>
          <p:cNvGrpSpPr/>
          <p:nvPr/>
        </p:nvGrpSpPr>
        <p:grpSpPr>
          <a:xfrm>
            <a:off x="3176992" y="4165447"/>
            <a:ext cx="292771" cy="348593"/>
            <a:chOff x="3968275" y="4980625"/>
            <a:chExt cx="379975" cy="452425"/>
          </a:xfrm>
        </p:grpSpPr>
        <p:sp>
          <p:nvSpPr>
            <p:cNvPr id="929" name="Google Shape;929;p49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49"/>
          <p:cNvGrpSpPr/>
          <p:nvPr/>
        </p:nvGrpSpPr>
        <p:grpSpPr>
          <a:xfrm>
            <a:off x="4694646" y="4243325"/>
            <a:ext cx="370649" cy="201755"/>
            <a:chOff x="5937975" y="5081700"/>
            <a:chExt cx="481050" cy="261850"/>
          </a:xfrm>
        </p:grpSpPr>
        <p:sp>
          <p:nvSpPr>
            <p:cNvPr id="933" name="Google Shape;933;p49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9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9"/>
          <p:cNvGrpSpPr/>
          <p:nvPr/>
        </p:nvGrpSpPr>
        <p:grpSpPr>
          <a:xfrm>
            <a:off x="5261368" y="4204396"/>
            <a:ext cx="266015" cy="305889"/>
            <a:chOff x="6673500" y="5031175"/>
            <a:chExt cx="345250" cy="397000"/>
          </a:xfrm>
        </p:grpSpPr>
        <p:sp>
          <p:nvSpPr>
            <p:cNvPr id="937" name="Google Shape;937;p49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9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9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49"/>
          <p:cNvGrpSpPr/>
          <p:nvPr/>
        </p:nvGrpSpPr>
        <p:grpSpPr>
          <a:xfrm>
            <a:off x="3145575" y="560123"/>
            <a:ext cx="355624" cy="317157"/>
            <a:chOff x="3927500" y="301425"/>
            <a:chExt cx="461550" cy="411625"/>
          </a:xfrm>
        </p:grpSpPr>
        <p:sp>
          <p:nvSpPr>
            <p:cNvPr id="943" name="Google Shape;943;p4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9"/>
          <p:cNvGrpSpPr/>
          <p:nvPr/>
        </p:nvGrpSpPr>
        <p:grpSpPr>
          <a:xfrm>
            <a:off x="5242606" y="566230"/>
            <a:ext cx="304964" cy="304964"/>
            <a:chOff x="6649150" y="309350"/>
            <a:chExt cx="395800" cy="395800"/>
          </a:xfrm>
        </p:grpSpPr>
        <p:sp>
          <p:nvSpPr>
            <p:cNvPr id="971" name="Google Shape;971;p49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9"/>
          <p:cNvGrpSpPr/>
          <p:nvPr/>
        </p:nvGrpSpPr>
        <p:grpSpPr>
          <a:xfrm>
            <a:off x="4722326" y="573261"/>
            <a:ext cx="309664" cy="293233"/>
            <a:chOff x="5973900" y="318475"/>
            <a:chExt cx="401900" cy="380575"/>
          </a:xfrm>
        </p:grpSpPr>
        <p:sp>
          <p:nvSpPr>
            <p:cNvPr id="995" name="Google Shape;995;p4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1096854" y="1043805"/>
            <a:ext cx="314325" cy="383304"/>
            <a:chOff x="1268550" y="929175"/>
            <a:chExt cx="407950" cy="497475"/>
          </a:xfrm>
        </p:grpSpPr>
        <p:sp>
          <p:nvSpPr>
            <p:cNvPr id="1010" name="Google Shape;1010;p49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49"/>
          <p:cNvGrpSpPr/>
          <p:nvPr/>
        </p:nvGrpSpPr>
        <p:grpSpPr>
          <a:xfrm>
            <a:off x="5209301" y="1058348"/>
            <a:ext cx="371574" cy="356568"/>
            <a:chOff x="6605925" y="948050"/>
            <a:chExt cx="482250" cy="462775"/>
          </a:xfrm>
        </p:grpSpPr>
        <p:sp>
          <p:nvSpPr>
            <p:cNvPr id="1014" name="Google Shape;1014;p49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49"/>
          <p:cNvGrpSpPr/>
          <p:nvPr/>
        </p:nvGrpSpPr>
        <p:grpSpPr>
          <a:xfrm>
            <a:off x="5296098" y="2114376"/>
            <a:ext cx="197980" cy="313882"/>
            <a:chOff x="6718575" y="2318625"/>
            <a:chExt cx="256950" cy="407375"/>
          </a:xfrm>
        </p:grpSpPr>
        <p:sp>
          <p:nvSpPr>
            <p:cNvPr id="1021" name="Google Shape;1021;p49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49"/>
          <p:cNvGrpSpPr/>
          <p:nvPr/>
        </p:nvGrpSpPr>
        <p:grpSpPr>
          <a:xfrm>
            <a:off x="2638894" y="2689073"/>
            <a:ext cx="333106" cy="202699"/>
            <a:chOff x="3269900" y="3064500"/>
            <a:chExt cx="432325" cy="263075"/>
          </a:xfrm>
        </p:grpSpPr>
        <p:sp>
          <p:nvSpPr>
            <p:cNvPr id="1030" name="Google Shape;1030;p49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5273561" y="2627144"/>
            <a:ext cx="243035" cy="341563"/>
            <a:chOff x="6689325" y="2984125"/>
            <a:chExt cx="315425" cy="443300"/>
          </a:xfrm>
        </p:grpSpPr>
        <p:sp>
          <p:nvSpPr>
            <p:cNvPr id="1034" name="Google Shape;1034;p49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49"/>
          <p:cNvGrpSpPr/>
          <p:nvPr/>
        </p:nvGrpSpPr>
        <p:grpSpPr>
          <a:xfrm>
            <a:off x="1651363" y="3630643"/>
            <a:ext cx="235060" cy="380011"/>
            <a:chOff x="1988225" y="4286525"/>
            <a:chExt cx="305075" cy="493200"/>
          </a:xfrm>
        </p:grpSpPr>
        <p:sp>
          <p:nvSpPr>
            <p:cNvPr id="1040" name="Google Shape;1040;p49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49"/>
          <p:cNvGrpSpPr/>
          <p:nvPr/>
        </p:nvGrpSpPr>
        <p:grpSpPr>
          <a:xfrm>
            <a:off x="2150050" y="3657379"/>
            <a:ext cx="283852" cy="359380"/>
            <a:chOff x="2635450" y="4321225"/>
            <a:chExt cx="368400" cy="466425"/>
          </a:xfrm>
        </p:grpSpPr>
        <p:sp>
          <p:nvSpPr>
            <p:cNvPr id="1048" name="Google Shape;1048;p4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9"/>
          <p:cNvGrpSpPr/>
          <p:nvPr/>
        </p:nvGrpSpPr>
        <p:grpSpPr>
          <a:xfrm>
            <a:off x="5237925" y="3648461"/>
            <a:ext cx="314325" cy="351868"/>
            <a:chOff x="6643075" y="4309650"/>
            <a:chExt cx="407950" cy="456675"/>
          </a:xfrm>
        </p:grpSpPr>
        <p:sp>
          <p:nvSpPr>
            <p:cNvPr id="1055" name="Google Shape;1055;p4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9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9"/>
          <p:cNvGrpSpPr/>
          <p:nvPr/>
        </p:nvGrpSpPr>
        <p:grpSpPr>
          <a:xfrm>
            <a:off x="4151867" y="4145279"/>
            <a:ext cx="414741" cy="397848"/>
            <a:chOff x="5233525" y="4954450"/>
            <a:chExt cx="538275" cy="516350"/>
          </a:xfrm>
        </p:grpSpPr>
        <p:sp>
          <p:nvSpPr>
            <p:cNvPr id="1065" name="Google Shape;1065;p4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9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9"/>
          <p:cNvGrpSpPr/>
          <p:nvPr/>
        </p:nvGrpSpPr>
        <p:grpSpPr>
          <a:xfrm>
            <a:off x="3630181" y="4152310"/>
            <a:ext cx="422253" cy="383786"/>
            <a:chOff x="4556450" y="4963575"/>
            <a:chExt cx="548025" cy="498100"/>
          </a:xfrm>
        </p:grpSpPr>
        <p:sp>
          <p:nvSpPr>
            <p:cNvPr id="1077" name="Google Shape;1077;p49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" name="Google Shape;1082;p49"/>
          <p:cNvGrpSpPr/>
          <p:nvPr/>
        </p:nvGrpSpPr>
        <p:grpSpPr>
          <a:xfrm>
            <a:off x="529188" y="4235351"/>
            <a:ext cx="408172" cy="225679"/>
            <a:chOff x="531800" y="5071350"/>
            <a:chExt cx="529750" cy="292900"/>
          </a:xfrm>
        </p:grpSpPr>
        <p:sp>
          <p:nvSpPr>
            <p:cNvPr id="1083" name="Google Shape;1083;p49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6883844" y="2057550"/>
            <a:ext cx="433992" cy="422729"/>
            <a:chOff x="5916675" y="927975"/>
            <a:chExt cx="516350" cy="502950"/>
          </a:xfrm>
        </p:grpSpPr>
        <p:sp>
          <p:nvSpPr>
            <p:cNvPr id="1091" name="Google Shape;1091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49"/>
          <p:cNvGrpSpPr/>
          <p:nvPr/>
        </p:nvGrpSpPr>
        <p:grpSpPr>
          <a:xfrm>
            <a:off x="5999864" y="2763452"/>
            <a:ext cx="1079481" cy="1051467"/>
            <a:chOff x="5916675" y="927975"/>
            <a:chExt cx="516350" cy="502950"/>
          </a:xfrm>
        </p:grpSpPr>
        <p:sp>
          <p:nvSpPr>
            <p:cNvPr id="1094" name="Google Shape;1094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49"/>
          <p:cNvGrpSpPr/>
          <p:nvPr/>
        </p:nvGrpSpPr>
        <p:grpSpPr>
          <a:xfrm>
            <a:off x="6000007" y="2057550"/>
            <a:ext cx="433992" cy="422729"/>
            <a:chOff x="5916675" y="927975"/>
            <a:chExt cx="516350" cy="502950"/>
          </a:xfrm>
        </p:grpSpPr>
        <p:sp>
          <p:nvSpPr>
            <p:cNvPr id="1097" name="Google Shape;1097;p49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49"/>
          <p:cNvSpPr/>
          <p:nvPr/>
        </p:nvSpPr>
        <p:spPr>
          <a:xfrm>
            <a:off x="7076005" y="229392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9"/>
          <p:cNvSpPr/>
          <p:nvPr/>
        </p:nvSpPr>
        <p:spPr>
          <a:xfrm>
            <a:off x="6192168" y="229392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9"/>
          <p:cNvSpPr/>
          <p:nvPr/>
        </p:nvSpPr>
        <p:spPr>
          <a:xfrm>
            <a:off x="6477703" y="335146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9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108" name="Google Shape;1108;p50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15" name="Google Shape;1115;p50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9" name="Google Shape;1119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20" name="Google Shape;1120;p50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24" name="Google Shape;1124;p50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30" name="Google Shape;1130;p50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34" name="Google Shape;1134;p50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39" name="Google Shape;1139;p50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45" name="Google Shape;1145;p50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1" name="Google Shape;1151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52" name="Google Shape;1152;p50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55" name="Google Shape;1155;p50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59" name="Google Shape;1159;p50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66" name="Google Shape;1166;p50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1" name="Google Shape;1171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72" name="Google Shape;1172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76" name="Google Shape;1176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77" name="Google Shape;1177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7" name="Google Shape;1187;p5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3" name="Google Shape;1193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94" name="Google Shape;1194;p50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99" name="Google Shape;1199;p50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205" name="Google Shape;1205;p5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12" name="Google Shape;1212;p50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17" name="Google Shape;1217;p50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1" name="Google Shape;1221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22" name="Google Shape;1222;p50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7" name="Google Shape;1227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28" name="Google Shape;1228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9" name="Google Shape;1229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38" name="Google Shape;1238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39" name="Google Shape;1239;p50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2" name="Google Shape;1242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43" name="Google Shape;1243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5" name="Google Shape;1245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6" name="Google Shape;1246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3" name="Google Shape;1253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54" name="Google Shape;1254;p50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8" name="Google Shape;1258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59" name="Google Shape;1259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9" name="Google Shape;1269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70" name="Google Shape;1270;p50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0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78" name="Google Shape;1278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83" name="Google Shape;1283;p50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88" name="Google Shape;1288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94" name="Google Shape;1294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50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0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301" name="Google Shape;1301;p50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0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305" name="Google Shape;1305;p50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0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0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50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50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311" name="Google Shape;1311;p50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0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0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50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0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0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7" name="Google Shape;1317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18" name="Google Shape;1318;p50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0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50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22" name="Google Shape;1322;p50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27" name="Google Shape;1327;p50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34" name="Google Shape;1334;p5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1" name="Google Shape;1341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42" name="Google Shape;1342;p50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47" name="Google Shape;1347;p50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51" name="Google Shape;1351;p50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55" name="Google Shape;1355;p50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0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50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0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60" name="Google Shape;1360;p50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0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0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0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65" name="Google Shape;1365;p50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0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0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0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0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0" name="Google Shape;1370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71" name="Google Shape;1371;p50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0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7" name="Google Shape;1377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78" name="Google Shape;1378;p50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86" name="Google Shape;1386;p5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8" name="Google Shape;1398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99" name="Google Shape;1399;p50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0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0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404" name="Google Shape;1404;p50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7" name="Google Shape;1407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408" name="Google Shape;1408;p50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4" name="Google Shape;1414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15" name="Google Shape;1415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24" name="Google Shape;1424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0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0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0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37" name="Google Shape;1437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50" name="Google Shape;1450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63" name="Google Shape;1463;p50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9" name="Google Shape;1469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70" name="Google Shape;1470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86" name="Google Shape;1486;p50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1" name="Google Shape;1491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92" name="Google Shape;1492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93" name="Google Shape;1493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97" name="Google Shape;1497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01" name="Google Shape;1501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4" name="Google Shape;1504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05" name="Google Shape;1505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6" name="Google Shape;1506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8" name="Google Shape;1508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509" name="Google Shape;1509;p50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7" name="Google Shape;1517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18" name="Google Shape;1518;p50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0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0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2" name="Google Shape;1542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43" name="Google Shape;1543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44" name="Google Shape;1544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6" name="Google Shape;1546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47" name="Google Shape;1547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9" name="Google Shape;1549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50" name="Google Shape;1550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52" name="Google Shape;1552;p50"/>
          <p:cNvSpPr txBox="1">
            <a:spLocks noGrp="1"/>
          </p:cNvSpPr>
          <p:nvPr>
            <p:ph type="title" idx="4294967295"/>
          </p:nvPr>
        </p:nvSpPr>
        <p:spPr>
          <a:xfrm>
            <a:off x="855300" y="3252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Diagrams and infographics</a:t>
            </a:r>
            <a:endParaRPr sz="1600"/>
          </a:p>
        </p:txBody>
      </p:sp>
      <p:sp>
        <p:nvSpPr>
          <p:cNvPr id="1553" name="Google Shape;1553;p50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4667"/>
        </a:solidFill>
        <a:effectLst/>
      </p:bgPr>
    </p:bg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51"/>
          <p:cNvSpPr txBox="1"/>
          <p:nvPr/>
        </p:nvSpPr>
        <p:spPr>
          <a:xfrm>
            <a:off x="1324125" y="990475"/>
            <a:ext cx="6468900" cy="12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Now you can use any emoji as an icon!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of course it resizes without losing quality and you can change the color.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How? Follow Google instructions </a:t>
            </a:r>
            <a:r>
              <a:rPr lang="en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https://twitter.com/googledocs/status/730087240156643328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9" name="Google Shape;1559;p51"/>
          <p:cNvSpPr txBox="1"/>
          <p:nvPr/>
        </p:nvSpPr>
        <p:spPr>
          <a:xfrm>
            <a:off x="1324125" y="2540475"/>
            <a:ext cx="6468900" cy="16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FFA800"/>
                </a:highlight>
                <a:latin typeface="Open Sans"/>
                <a:ea typeface="Open Sans"/>
                <a:cs typeface="Open Sans"/>
                <a:sym typeface="Open Sans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FFA8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0" name="Google Shape;1560;p51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5" name="Google Shape;1565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7" name="Google Shape;1567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68" name="Google Shape;1568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69" name="Google Shape;1569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0" name="Google Shape;1570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1" name="Google Shape;1571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72" name="Google Shape;1572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3" name="Google Shape;1573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4" name="Google Shape;1574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75" name="Google Shape;1575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6" name="Google Shape;1576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77" name="Google Shape;1577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78" name="Google Shape;1578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79" name="Google Shape;1579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580" name="Google Shape;1580;p52"/>
          <p:cNvSpPr txBox="1">
            <a:spLocks noGrp="1"/>
          </p:cNvSpPr>
          <p:nvPr>
            <p:ph type="sldNum" idx="12"/>
          </p:nvPr>
        </p:nvSpPr>
        <p:spPr>
          <a:xfrm>
            <a:off x="4303575" y="4606750"/>
            <a:ext cx="5367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780F9-A7FC-B04A-88C3-7157AF79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ndale Mono" panose="020B0509000000000004" pitchFamily="49" charset="0"/>
              </a:rPr>
              <a:t>docker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9FFF8-F488-6443-AE21-1A0642D14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36059-FE81-F343-9521-F3906096E2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9E0D2-D0DF-DD4A-834A-5312C9EE53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[OPTIONS]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DB200F-5285-204E-B191-3AD5753ED3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--help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72DB0B-0963-C24A-8041-481D625649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9938" y="1869938"/>
            <a:ext cx="2259866" cy="2563791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latin typeface="Andale Mono" panose="020B0509000000000004" pitchFamily="49" charset="0"/>
              </a:rPr>
              <a:t>Displays list of all the commands available at your fingertip</a:t>
            </a:r>
          </a:p>
        </p:txBody>
      </p:sp>
    </p:spTree>
    <p:extLst>
      <p:ext uri="{BB962C8B-B14F-4D97-AF65-F5344CB8AC3E}">
        <p14:creationId xmlns:p14="http://schemas.microsoft.com/office/powerpoint/2010/main" val="82824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CBBA1-E649-BC4B-B9A0-C088C16D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attach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F3971-3763-9F46-BA2C-FC4FB058DB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B24B0-D6DF-904A-BC21-2EF19B857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attach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427B5-E8F2-BF47-A9DD-85C8EA7395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attach [OPTIONS] CONTAINER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6417C2-C968-A742-B794-98F0C3F4EF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docker attach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4E1D4-7949-9545-B0B9-97E88455B5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Attach local standard input, output, and error streams to a running container</a:t>
            </a:r>
          </a:p>
        </p:txBody>
      </p:sp>
    </p:spTree>
    <p:extLst>
      <p:ext uri="{BB962C8B-B14F-4D97-AF65-F5344CB8AC3E}">
        <p14:creationId xmlns:p14="http://schemas.microsoft.com/office/powerpoint/2010/main" val="10139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milia template">
  <a:themeElements>
    <a:clrScheme name="Custom 347">
      <a:dk1>
        <a:srgbClr val="021028"/>
      </a:dk1>
      <a:lt1>
        <a:srgbClr val="FFFFFF"/>
      </a:lt1>
      <a:dk2>
        <a:srgbClr val="294667"/>
      </a:dk2>
      <a:lt2>
        <a:srgbClr val="D6DDE4"/>
      </a:lt2>
      <a:accent1>
        <a:srgbClr val="FFB424"/>
      </a:accent1>
      <a:accent2>
        <a:srgbClr val="FF8400"/>
      </a:accent2>
      <a:accent3>
        <a:srgbClr val="4E6D92"/>
      </a:accent3>
      <a:accent4>
        <a:srgbClr val="6BA0E0"/>
      </a:accent4>
      <a:accent5>
        <a:srgbClr val="1FC3A6"/>
      </a:accent5>
      <a:accent6>
        <a:srgbClr val="ABF07F"/>
      </a:accent6>
      <a:hlink>
        <a:srgbClr val="02102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ctr" anchorCtr="0">
        <a:no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12025</TotalTime>
  <Words>2235</Words>
  <Application>Microsoft Macintosh PowerPoint</Application>
  <PresentationFormat>On-screen Show (16:9)</PresentationFormat>
  <Paragraphs>605</Paragraphs>
  <Slides>79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Open Sans</vt:lpstr>
      <vt:lpstr>Andale Mono</vt:lpstr>
      <vt:lpstr>Calibri</vt:lpstr>
      <vt:lpstr>Arial</vt:lpstr>
      <vt:lpstr>Montserrat</vt:lpstr>
      <vt:lpstr>Source Code Pro</vt:lpstr>
      <vt:lpstr>Merriweather</vt:lpstr>
      <vt:lpstr>Emilia template</vt:lpstr>
      <vt:lpstr>Docker commands in just an hour !</vt:lpstr>
      <vt:lpstr>Namaste!</vt:lpstr>
      <vt:lpstr>What is Docker?</vt:lpstr>
      <vt:lpstr>What is docker?</vt:lpstr>
      <vt:lpstr>Timeline</vt:lpstr>
      <vt:lpstr>Our approach is easy</vt:lpstr>
      <vt:lpstr>PowerPoint Presentation</vt:lpstr>
      <vt:lpstr>docker</vt:lpstr>
      <vt:lpstr>docker attach</vt:lpstr>
      <vt:lpstr>docker build</vt:lpstr>
      <vt:lpstr>docker commit</vt:lpstr>
      <vt:lpstr>docker cp</vt:lpstr>
      <vt:lpstr>docker create</vt:lpstr>
      <vt:lpstr>docker diff</vt:lpstr>
      <vt:lpstr>docker events</vt:lpstr>
      <vt:lpstr>docker exec</vt:lpstr>
      <vt:lpstr>docker export</vt:lpstr>
      <vt:lpstr>docker history</vt:lpstr>
      <vt:lpstr>docker images</vt:lpstr>
      <vt:lpstr>docker import</vt:lpstr>
      <vt:lpstr>docker info</vt:lpstr>
      <vt:lpstr>docker inspect</vt:lpstr>
      <vt:lpstr>docker kill</vt:lpstr>
      <vt:lpstr>docker load</vt:lpstr>
      <vt:lpstr>docker login</vt:lpstr>
      <vt:lpstr>docker logout</vt:lpstr>
      <vt:lpstr>docker logs</vt:lpstr>
      <vt:lpstr>docker pause</vt:lpstr>
      <vt:lpstr>docker port</vt:lpstr>
      <vt:lpstr>docker ps</vt:lpstr>
      <vt:lpstr>docker pull</vt:lpstr>
      <vt:lpstr>docker push</vt:lpstr>
      <vt:lpstr>docker rename</vt:lpstr>
      <vt:lpstr>docker restart</vt:lpstr>
      <vt:lpstr>docker rm</vt:lpstr>
      <vt:lpstr>docker rmi</vt:lpstr>
      <vt:lpstr>docker run</vt:lpstr>
      <vt:lpstr>docker save</vt:lpstr>
      <vt:lpstr>docker search</vt:lpstr>
      <vt:lpstr>docker start</vt:lpstr>
      <vt:lpstr>docker stats</vt:lpstr>
      <vt:lpstr>docker stop</vt:lpstr>
      <vt:lpstr>docker tag</vt:lpstr>
      <vt:lpstr>docker top</vt:lpstr>
      <vt:lpstr>docker unpause</vt:lpstr>
      <vt:lpstr>docker update</vt:lpstr>
      <vt:lpstr>docker version</vt:lpstr>
      <vt:lpstr>docker wait</vt:lpstr>
      <vt:lpstr>Let’s review some concepts</vt:lpstr>
      <vt:lpstr>Extra Resources</vt:lpstr>
      <vt:lpstr>Thanks!</vt:lpstr>
      <vt:lpstr>Our approach is easy</vt:lpstr>
      <vt:lpstr>Tablet project</vt:lpstr>
      <vt:lpstr>Desktop project</vt:lpstr>
      <vt:lpstr>Instructions for use</vt:lpstr>
      <vt:lpstr>Big concept</vt:lpstr>
      <vt:lpstr>You can also split your content</vt:lpstr>
      <vt:lpstr>A picture is worth a thousand words</vt:lpstr>
      <vt:lpstr>89,526,124</vt:lpstr>
      <vt:lpstr>Want big impact? Use big image.</vt:lpstr>
      <vt:lpstr>Use charts to explain your ideas</vt:lpstr>
      <vt:lpstr>And tables to compare data</vt:lpstr>
      <vt:lpstr>Maps</vt:lpstr>
      <vt:lpstr>89,526,124$</vt:lpstr>
      <vt:lpstr>PowerPoint Presentation</vt:lpstr>
      <vt:lpstr>Credits</vt:lpstr>
      <vt:lpstr>Presentation design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84</cp:revision>
  <dcterms:modified xsi:type="dcterms:W3CDTF">2021-03-30T10:55:14Z</dcterms:modified>
</cp:coreProperties>
</file>